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2"/>
  </p:notesMasterIdLst>
  <p:sldIdLst>
    <p:sldId id="501" r:id="rId2"/>
    <p:sldId id="502" r:id="rId3"/>
    <p:sldId id="523" r:id="rId4"/>
    <p:sldId id="545" r:id="rId5"/>
    <p:sldId id="546" r:id="rId6"/>
    <p:sldId id="544" r:id="rId7"/>
    <p:sldId id="524" r:id="rId8"/>
    <p:sldId id="518" r:id="rId9"/>
    <p:sldId id="547" r:id="rId10"/>
    <p:sldId id="543" r:id="rId11"/>
    <p:sldId id="549" r:id="rId12"/>
    <p:sldId id="540" r:id="rId13"/>
    <p:sldId id="548" r:id="rId14"/>
    <p:sldId id="541" r:id="rId15"/>
    <p:sldId id="542" r:id="rId16"/>
    <p:sldId id="519" r:id="rId17"/>
    <p:sldId id="503" r:id="rId18"/>
    <p:sldId id="510" r:id="rId19"/>
    <p:sldId id="511" r:id="rId20"/>
    <p:sldId id="513" r:id="rId21"/>
    <p:sldId id="514" r:id="rId22"/>
    <p:sldId id="509" r:id="rId23"/>
    <p:sldId id="531" r:id="rId24"/>
    <p:sldId id="530" r:id="rId25"/>
    <p:sldId id="505" r:id="rId26"/>
    <p:sldId id="536" r:id="rId27"/>
    <p:sldId id="538" r:id="rId28"/>
    <p:sldId id="526" r:id="rId29"/>
    <p:sldId id="529" r:id="rId30"/>
    <p:sldId id="550" r:id="rId31"/>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FF99CC"/>
    <a:srgbClr val="FF99FF"/>
    <a:srgbClr val="FF66FF"/>
    <a:srgbClr val="CC3399"/>
    <a:srgbClr val="FF33CC"/>
    <a:srgbClr val="800080"/>
    <a:srgbClr val="FF0066"/>
    <a:srgbClr val="CC0099"/>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6" autoAdjust="0"/>
    <p:restoredTop sz="94604" autoAdjust="0"/>
  </p:normalViewPr>
  <p:slideViewPr>
    <p:cSldViewPr>
      <p:cViewPr>
        <p:scale>
          <a:sx n="70" d="100"/>
          <a:sy n="70" d="100"/>
        </p:scale>
        <p:origin x="-1194" y="-180"/>
      </p:cViewPr>
      <p:guideLst>
        <p:guide orient="horz" pos="2160"/>
        <p:guide pos="2880"/>
      </p:guideLst>
    </p:cSldViewPr>
  </p:slideViewPr>
  <p:outlineViewPr>
    <p:cViewPr>
      <p:scale>
        <a:sx n="33" d="100"/>
        <a:sy n="33" d="100"/>
      </p:scale>
      <p:origin x="0" y="1209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C33CC01-D44E-4693-8603-1F9B0639A172}" type="datetimeFigureOut">
              <a:rPr kumimoji="1" lang="ja-JP" altLang="en-US" smtClean="0"/>
              <a:t>2025/1/30</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D0AC0BA-6ADC-44F0-98B6-857CF9324E04}" type="slidenum">
              <a:rPr kumimoji="1" lang="ja-JP" altLang="en-US" smtClean="0"/>
              <a:t>‹#›</a:t>
            </a:fld>
            <a:endParaRPr kumimoji="1" lang="ja-JP" altLang="en-US"/>
          </a:p>
        </p:txBody>
      </p:sp>
    </p:spTree>
    <p:extLst>
      <p:ext uri="{BB962C8B-B14F-4D97-AF65-F5344CB8AC3E}">
        <p14:creationId xmlns:p14="http://schemas.microsoft.com/office/powerpoint/2010/main" val="371402545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761D4F30-50AF-43CE-9185-55479B987399}" type="slidenum">
              <a:rPr lang="ja-JP" altLang="en-US" smtClean="0">
                <a:solidFill>
                  <a:prstClr val="black"/>
                </a:solidFill>
              </a:rPr>
              <a:pPr/>
              <a:t>1</a:t>
            </a:fld>
            <a:endParaRPr lang="ja-JP" altLang="en-US">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8E501FB1-B978-4471-A38B-C8DFF25C6D6B}" type="datetimeFigureOut">
              <a:rPr lang="ja-JP" altLang="en-US" smtClean="0">
                <a:solidFill>
                  <a:prstClr val="black">
                    <a:tint val="75000"/>
                  </a:prstClr>
                </a:solidFill>
              </a:rPr>
              <a:pPr/>
              <a:t>2025/1/30</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93D360B6-AD8B-4066-BDBD-EE9D915E853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767053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8E501FB1-B978-4471-A38B-C8DFF25C6D6B}" type="datetimeFigureOut">
              <a:rPr lang="ja-JP" altLang="en-US" smtClean="0">
                <a:solidFill>
                  <a:prstClr val="black">
                    <a:tint val="75000"/>
                  </a:prstClr>
                </a:solidFill>
              </a:rPr>
              <a:pPr/>
              <a:t>2025/1/30</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93D360B6-AD8B-4066-BDBD-EE9D915E853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206349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8E501FB1-B978-4471-A38B-C8DFF25C6D6B}" type="datetimeFigureOut">
              <a:rPr lang="ja-JP" altLang="en-US" smtClean="0">
                <a:solidFill>
                  <a:prstClr val="black">
                    <a:tint val="75000"/>
                  </a:prstClr>
                </a:solidFill>
              </a:rPr>
              <a:pPr/>
              <a:t>2025/1/30</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93D360B6-AD8B-4066-BDBD-EE9D915E853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9481053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8E501FB1-B978-4471-A38B-C8DFF25C6D6B}" type="datetimeFigureOut">
              <a:rPr lang="ja-JP" altLang="en-US" smtClean="0">
                <a:solidFill>
                  <a:prstClr val="black">
                    <a:tint val="75000"/>
                  </a:prstClr>
                </a:solidFill>
              </a:rPr>
              <a:pPr/>
              <a:t>2025/1/30</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93D360B6-AD8B-4066-BDBD-EE9D915E853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84451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8E501FB1-B978-4471-A38B-C8DFF25C6D6B}" type="datetimeFigureOut">
              <a:rPr lang="ja-JP" altLang="en-US" smtClean="0">
                <a:solidFill>
                  <a:prstClr val="black">
                    <a:tint val="75000"/>
                  </a:prstClr>
                </a:solidFill>
              </a:rPr>
              <a:pPr/>
              <a:t>2025/1/30</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93D360B6-AD8B-4066-BDBD-EE9D915E853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932582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8E501FB1-B978-4471-A38B-C8DFF25C6D6B}" type="datetimeFigureOut">
              <a:rPr lang="ja-JP" altLang="en-US" smtClean="0">
                <a:solidFill>
                  <a:prstClr val="black">
                    <a:tint val="75000"/>
                  </a:prstClr>
                </a:solidFill>
              </a:rPr>
              <a:pPr/>
              <a:t>2025/1/30</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93D360B6-AD8B-4066-BDBD-EE9D915E853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523158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8E501FB1-B978-4471-A38B-C8DFF25C6D6B}" type="datetimeFigureOut">
              <a:rPr lang="ja-JP" altLang="en-US" smtClean="0">
                <a:solidFill>
                  <a:prstClr val="black">
                    <a:tint val="75000"/>
                  </a:prstClr>
                </a:solidFill>
              </a:rPr>
              <a:pPr/>
              <a:t>2025/1/30</a:t>
            </a:fld>
            <a:endParaRPr lang="ja-JP" altLang="en-US">
              <a:solidFill>
                <a:prstClr val="black">
                  <a:tint val="75000"/>
                </a:prstClr>
              </a:solidFill>
            </a:endParaRPr>
          </a:p>
        </p:txBody>
      </p:sp>
      <p:sp>
        <p:nvSpPr>
          <p:cNvPr id="8" name="フッター プレースホルダ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 8"/>
          <p:cNvSpPr>
            <a:spLocks noGrp="1"/>
          </p:cNvSpPr>
          <p:nvPr>
            <p:ph type="sldNum" sz="quarter" idx="12"/>
          </p:nvPr>
        </p:nvSpPr>
        <p:spPr/>
        <p:txBody>
          <a:bodyPr/>
          <a:lstStyle/>
          <a:p>
            <a:fld id="{93D360B6-AD8B-4066-BDBD-EE9D915E853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5524924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8E501FB1-B978-4471-A38B-C8DFF25C6D6B}" type="datetimeFigureOut">
              <a:rPr lang="ja-JP" altLang="en-US" smtClean="0">
                <a:solidFill>
                  <a:prstClr val="black">
                    <a:tint val="75000"/>
                  </a:prstClr>
                </a:solidFill>
              </a:rPr>
              <a:pPr/>
              <a:t>2025/1/30</a:t>
            </a:fld>
            <a:endParaRPr lang="ja-JP" altLang="en-US">
              <a:solidFill>
                <a:prstClr val="black">
                  <a:tint val="75000"/>
                </a:prstClr>
              </a:solidFill>
            </a:endParaRPr>
          </a:p>
        </p:txBody>
      </p:sp>
      <p:sp>
        <p:nvSpPr>
          <p:cNvPr id="4" name="フッター プレースホルダ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 4"/>
          <p:cNvSpPr>
            <a:spLocks noGrp="1"/>
          </p:cNvSpPr>
          <p:nvPr>
            <p:ph type="sldNum" sz="quarter" idx="12"/>
          </p:nvPr>
        </p:nvSpPr>
        <p:spPr/>
        <p:txBody>
          <a:bodyPr/>
          <a:lstStyle/>
          <a:p>
            <a:fld id="{93D360B6-AD8B-4066-BDBD-EE9D915E853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9304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8E501FB1-B978-4471-A38B-C8DFF25C6D6B}" type="datetimeFigureOut">
              <a:rPr lang="ja-JP" altLang="en-US" smtClean="0">
                <a:solidFill>
                  <a:prstClr val="black">
                    <a:tint val="75000"/>
                  </a:prstClr>
                </a:solidFill>
              </a:rPr>
              <a:pPr/>
              <a:t>2025/1/30</a:t>
            </a:fld>
            <a:endParaRPr lang="ja-JP" altLang="en-US">
              <a:solidFill>
                <a:prstClr val="black">
                  <a:tint val="75000"/>
                </a:prstClr>
              </a:solidFill>
            </a:endParaRPr>
          </a:p>
        </p:txBody>
      </p:sp>
      <p:sp>
        <p:nvSpPr>
          <p:cNvPr id="3" name="フッター プレースホルダ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 3"/>
          <p:cNvSpPr>
            <a:spLocks noGrp="1"/>
          </p:cNvSpPr>
          <p:nvPr>
            <p:ph type="sldNum" sz="quarter" idx="12"/>
          </p:nvPr>
        </p:nvSpPr>
        <p:spPr/>
        <p:txBody>
          <a:bodyPr/>
          <a:lstStyle/>
          <a:p>
            <a:fld id="{93D360B6-AD8B-4066-BDBD-EE9D915E853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8065090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8E501FB1-B978-4471-A38B-C8DFF25C6D6B}" type="datetimeFigureOut">
              <a:rPr lang="ja-JP" altLang="en-US" smtClean="0">
                <a:solidFill>
                  <a:prstClr val="black">
                    <a:tint val="75000"/>
                  </a:prstClr>
                </a:solidFill>
              </a:rPr>
              <a:pPr/>
              <a:t>2025/1/30</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93D360B6-AD8B-4066-BDBD-EE9D915E853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385616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8E501FB1-B978-4471-A38B-C8DFF25C6D6B}" type="datetimeFigureOut">
              <a:rPr lang="ja-JP" altLang="en-US" smtClean="0">
                <a:solidFill>
                  <a:prstClr val="black">
                    <a:tint val="75000"/>
                  </a:prstClr>
                </a:solidFill>
              </a:rPr>
              <a:pPr/>
              <a:t>2025/1/30</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93D360B6-AD8B-4066-BDBD-EE9D915E853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436570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501FB1-B978-4471-A38B-C8DFF25C6D6B}" type="datetimeFigureOut">
              <a:rPr lang="ja-JP" altLang="en-US" smtClean="0">
                <a:solidFill>
                  <a:prstClr val="black">
                    <a:tint val="75000"/>
                  </a:prstClr>
                </a:solidFill>
              </a:rPr>
              <a:pPr/>
              <a:t>2025/1/30</a:t>
            </a:fld>
            <a:endParaRPr lang="ja-JP" altLang="en-US">
              <a:solidFill>
                <a:prstClr val="black">
                  <a:tint val="75000"/>
                </a:prstClr>
              </a:solidFill>
            </a:endParaRPr>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D360B6-AD8B-4066-BDBD-EE9D915E853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0197811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タイトル 1"/>
          <p:cNvSpPr>
            <a:spLocks noGrp="1"/>
          </p:cNvSpPr>
          <p:nvPr>
            <p:ph type="ctrTitle"/>
          </p:nvPr>
        </p:nvSpPr>
        <p:spPr>
          <a:xfrm>
            <a:off x="539552" y="2492896"/>
            <a:ext cx="8280920" cy="1470025"/>
          </a:xfrm>
        </p:spPr>
        <p:txBody>
          <a:bodyPr>
            <a:noAutofit/>
          </a:bodyPr>
          <a:lstStyle/>
          <a:p>
            <a:r>
              <a:rPr lang="ja-JP" altLang="en-US" sz="8800" dirty="0">
                <a:solidFill>
                  <a:schemeClr val="bg1"/>
                </a:solidFill>
                <a:latin typeface="HGP明朝E" pitchFamily="18" charset="-128"/>
                <a:ea typeface="HGP明朝E" pitchFamily="18" charset="-128"/>
              </a:rPr>
              <a:t>コンプライアンス</a:t>
            </a:r>
            <a:r>
              <a:rPr kumimoji="1" lang="en-US" altLang="ja-JP" sz="9600" dirty="0" smtClean="0">
                <a:solidFill>
                  <a:schemeClr val="bg1"/>
                </a:solidFill>
                <a:latin typeface="HGP明朝E" pitchFamily="18" charset="-128"/>
                <a:ea typeface="HGP明朝E" pitchFamily="18" charset="-128"/>
              </a:rPr>
              <a:t/>
            </a:r>
            <a:br>
              <a:rPr kumimoji="1" lang="en-US" altLang="ja-JP" sz="9600" dirty="0" smtClean="0">
                <a:solidFill>
                  <a:schemeClr val="bg1"/>
                </a:solidFill>
                <a:latin typeface="HGP明朝E" pitchFamily="18" charset="-128"/>
                <a:ea typeface="HGP明朝E" pitchFamily="18" charset="-128"/>
              </a:rPr>
            </a:br>
            <a:r>
              <a:rPr kumimoji="1" lang="ja-JP" altLang="en-US" sz="9600" dirty="0" smtClean="0">
                <a:solidFill>
                  <a:schemeClr val="bg1"/>
                </a:solidFill>
                <a:latin typeface="HGP明朝E" pitchFamily="18" charset="-128"/>
                <a:ea typeface="HGP明朝E" pitchFamily="18" charset="-128"/>
              </a:rPr>
              <a:t>・ヒーロー</a:t>
            </a:r>
            <a:endParaRPr kumimoji="1" lang="ja-JP" altLang="en-US" sz="9600" dirty="0">
              <a:solidFill>
                <a:schemeClr val="bg1"/>
              </a:solidFill>
              <a:latin typeface="HGP明朝E" pitchFamily="18" charset="-128"/>
              <a:ea typeface="HGP明朝E" pitchFamily="18" charset="-128"/>
            </a:endParaRPr>
          </a:p>
        </p:txBody>
      </p:sp>
    </p:spTree>
    <p:extLst>
      <p:ext uri="{BB962C8B-B14F-4D97-AF65-F5344CB8AC3E}">
        <p14:creationId xmlns:p14="http://schemas.microsoft.com/office/powerpoint/2010/main" val="29040238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タイトル 1"/>
          <p:cNvSpPr txBox="1">
            <a:spLocks/>
          </p:cNvSpPr>
          <p:nvPr/>
        </p:nvSpPr>
        <p:spPr>
          <a:xfrm>
            <a:off x="415496" y="2780928"/>
            <a:ext cx="82296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3600" dirty="0" smtClean="0">
                <a:solidFill>
                  <a:schemeClr val="bg1"/>
                </a:solidFill>
                <a:latin typeface="ＭＳ Ｐ明朝" panose="02020600040205080304" pitchFamily="18" charset="-128"/>
                <a:ea typeface="ＭＳ Ｐ明朝" panose="02020600040205080304" pitchFamily="18" charset="-128"/>
              </a:rPr>
              <a:t>　キタナゴレンジャーの過去の活動をよく精査した結果、ハートレッドの名称における「</a:t>
            </a:r>
            <a:r>
              <a:rPr lang="ja-JP" altLang="en-US" sz="3600" dirty="0">
                <a:solidFill>
                  <a:schemeClr val="bg1"/>
                </a:solidFill>
                <a:latin typeface="ＭＳ Ｐ明朝" panose="02020600040205080304" pitchFamily="18" charset="-128"/>
                <a:ea typeface="ＭＳ Ｐ明朝" panose="02020600040205080304" pitchFamily="18" charset="-128"/>
              </a:rPr>
              <a:t>レッド</a:t>
            </a:r>
            <a:r>
              <a:rPr lang="ja-JP" altLang="en-US" sz="3600" dirty="0" smtClean="0">
                <a:solidFill>
                  <a:schemeClr val="bg1"/>
                </a:solidFill>
                <a:latin typeface="ＭＳ Ｐ明朝" panose="02020600040205080304" pitchFamily="18" charset="-128"/>
                <a:ea typeface="ＭＳ Ｐ明朝" panose="02020600040205080304" pitchFamily="18" charset="-128"/>
              </a:rPr>
              <a:t>」は赤色の意味の</a:t>
            </a:r>
            <a:r>
              <a:rPr lang="en-US" altLang="ja-JP" sz="3600" dirty="0" smtClean="0">
                <a:solidFill>
                  <a:schemeClr val="bg1"/>
                </a:solidFill>
                <a:latin typeface="ＭＳ Ｐ明朝" panose="02020600040205080304" pitchFamily="18" charset="-128"/>
                <a:ea typeface="ＭＳ Ｐ明朝" panose="02020600040205080304" pitchFamily="18" charset="-128"/>
              </a:rPr>
              <a:t>”RED”</a:t>
            </a:r>
            <a:r>
              <a:rPr lang="ja-JP" altLang="en-US" sz="3600" dirty="0" smtClean="0">
                <a:solidFill>
                  <a:schemeClr val="bg1"/>
                </a:solidFill>
                <a:latin typeface="ＭＳ Ｐ明朝" panose="02020600040205080304" pitchFamily="18" charset="-128"/>
                <a:ea typeface="ＭＳ Ｐ明朝" panose="02020600040205080304" pitchFamily="18" charset="-128"/>
              </a:rPr>
              <a:t>ではなく、発光ダイオードの</a:t>
            </a:r>
            <a:r>
              <a:rPr lang="en-US" altLang="ja-JP" sz="3600" dirty="0" smtClean="0">
                <a:solidFill>
                  <a:schemeClr val="bg1"/>
                </a:solidFill>
                <a:latin typeface="ＭＳ Ｐ明朝" panose="02020600040205080304" pitchFamily="18" charset="-128"/>
                <a:ea typeface="ＭＳ Ｐ明朝" panose="02020600040205080304" pitchFamily="18" charset="-128"/>
              </a:rPr>
              <a:t>”LED”</a:t>
            </a:r>
            <a:r>
              <a:rPr lang="ja-JP" altLang="en-US" sz="3600" dirty="0" smtClean="0">
                <a:solidFill>
                  <a:schemeClr val="bg1"/>
                </a:solidFill>
                <a:latin typeface="ＭＳ Ｐ明朝" panose="02020600040205080304" pitchFamily="18" charset="-128"/>
                <a:ea typeface="ＭＳ Ｐ明朝" panose="02020600040205080304" pitchFamily="18" charset="-128"/>
              </a:rPr>
              <a:t>を表したものと認められる。</a:t>
            </a:r>
            <a:endParaRPr lang="en-US" altLang="ja-JP" sz="3600" dirty="0" smtClean="0">
              <a:solidFill>
                <a:schemeClr val="bg1"/>
              </a:solidFill>
              <a:latin typeface="ＭＳ Ｐ明朝" panose="02020600040205080304" pitchFamily="18" charset="-128"/>
              <a:ea typeface="ＭＳ Ｐ明朝" panose="02020600040205080304" pitchFamily="18" charset="-128"/>
            </a:endParaRPr>
          </a:p>
          <a:p>
            <a:pPr algn="l"/>
            <a:r>
              <a:rPr lang="ja-JP" altLang="en-US" sz="3600" dirty="0" smtClean="0">
                <a:solidFill>
                  <a:schemeClr val="bg1"/>
                </a:solidFill>
                <a:latin typeface="ＭＳ Ｐ明朝" panose="02020600040205080304" pitchFamily="18" charset="-128"/>
                <a:ea typeface="ＭＳ Ｐ明朝" panose="02020600040205080304" pitchFamily="18" charset="-128"/>
              </a:rPr>
              <a:t>（中略）</a:t>
            </a:r>
            <a:endParaRPr lang="en-US" altLang="ja-JP" sz="3600" dirty="0" smtClean="0">
              <a:solidFill>
                <a:schemeClr val="bg1"/>
              </a:solidFill>
              <a:latin typeface="ＭＳ Ｐ明朝" panose="02020600040205080304" pitchFamily="18" charset="-128"/>
              <a:ea typeface="ＭＳ Ｐ明朝" panose="02020600040205080304" pitchFamily="18" charset="-128"/>
            </a:endParaRPr>
          </a:p>
          <a:p>
            <a:pPr algn="l"/>
            <a:r>
              <a:rPr lang="ja-JP" altLang="en-US" sz="3600" dirty="0" smtClean="0">
                <a:solidFill>
                  <a:schemeClr val="bg1"/>
                </a:solidFill>
                <a:latin typeface="ＭＳ Ｐ明朝" panose="02020600040205080304" pitchFamily="18" charset="-128"/>
                <a:ea typeface="ＭＳ Ｐ明朝" panose="02020600040205080304" pitchFamily="18" charset="-128"/>
              </a:rPr>
              <a:t>　</a:t>
            </a:r>
            <a:r>
              <a:rPr lang="ja-JP" altLang="en-US" sz="3600" dirty="0" smtClean="0">
                <a:latin typeface="ＭＳ Ｐ明朝" panose="02020600040205080304" pitchFamily="18" charset="-128"/>
                <a:ea typeface="ＭＳ Ｐ明朝" panose="02020600040205080304" pitchFamily="18" charset="-128"/>
              </a:rPr>
              <a:t>資料や情報が錯綜しており諸説はあれども、「</a:t>
            </a:r>
            <a:r>
              <a:rPr lang="en-US" altLang="ja-JP" sz="3600" dirty="0" smtClean="0">
                <a:latin typeface="ＭＳ Ｐ明朝" panose="02020600040205080304" pitchFamily="18" charset="-128"/>
                <a:ea typeface="ＭＳ Ｐ明朝" panose="02020600040205080304" pitchFamily="18" charset="-128"/>
              </a:rPr>
              <a:t>LED</a:t>
            </a:r>
            <a:r>
              <a:rPr lang="ja-JP" altLang="en-US" sz="3600" dirty="0" smtClean="0">
                <a:latin typeface="ＭＳ Ｐ明朝" panose="02020600040205080304" pitchFamily="18" charset="-128"/>
                <a:ea typeface="ＭＳ Ｐ明朝" panose="02020600040205080304" pitchFamily="18" charset="-128"/>
              </a:rPr>
              <a:t>」と書かれた本人自筆のサインが発見されたため、それを一次史料として最優先すべきである、との結論に達した。</a:t>
            </a:r>
            <a:endParaRPr lang="en-US" altLang="ja-JP" sz="3600" dirty="0" smtClean="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28616075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タイトル 1"/>
          <p:cNvSpPr txBox="1">
            <a:spLocks/>
          </p:cNvSpPr>
          <p:nvPr/>
        </p:nvSpPr>
        <p:spPr>
          <a:xfrm>
            <a:off x="415496" y="2780928"/>
            <a:ext cx="82296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3600" dirty="0" smtClean="0">
                <a:solidFill>
                  <a:schemeClr val="bg1"/>
                </a:solidFill>
                <a:latin typeface="ＭＳ Ｐ明朝" panose="02020600040205080304" pitchFamily="18" charset="-128"/>
                <a:ea typeface="ＭＳ Ｐ明朝" panose="02020600040205080304" pitchFamily="18" charset="-128"/>
              </a:rPr>
              <a:t>　キタナゴレンジャーの過去の活動をよく精査した結果、ハートレッドの名称における「</a:t>
            </a:r>
            <a:r>
              <a:rPr lang="ja-JP" altLang="en-US" sz="3600" dirty="0">
                <a:solidFill>
                  <a:schemeClr val="bg1"/>
                </a:solidFill>
                <a:latin typeface="ＭＳ Ｐ明朝" panose="02020600040205080304" pitchFamily="18" charset="-128"/>
                <a:ea typeface="ＭＳ Ｐ明朝" panose="02020600040205080304" pitchFamily="18" charset="-128"/>
              </a:rPr>
              <a:t>レッド</a:t>
            </a:r>
            <a:r>
              <a:rPr lang="ja-JP" altLang="en-US" sz="3600" dirty="0" smtClean="0">
                <a:solidFill>
                  <a:schemeClr val="bg1"/>
                </a:solidFill>
                <a:latin typeface="ＭＳ Ｐ明朝" panose="02020600040205080304" pitchFamily="18" charset="-128"/>
                <a:ea typeface="ＭＳ Ｐ明朝" panose="02020600040205080304" pitchFamily="18" charset="-128"/>
              </a:rPr>
              <a:t>」は赤色の意味の</a:t>
            </a:r>
            <a:r>
              <a:rPr lang="en-US" altLang="ja-JP" sz="3600" dirty="0" smtClean="0">
                <a:solidFill>
                  <a:schemeClr val="bg1"/>
                </a:solidFill>
                <a:latin typeface="ＭＳ Ｐ明朝" panose="02020600040205080304" pitchFamily="18" charset="-128"/>
                <a:ea typeface="ＭＳ Ｐ明朝" panose="02020600040205080304" pitchFamily="18" charset="-128"/>
              </a:rPr>
              <a:t>”RED”</a:t>
            </a:r>
            <a:r>
              <a:rPr lang="ja-JP" altLang="en-US" sz="3600" dirty="0" smtClean="0">
                <a:solidFill>
                  <a:schemeClr val="bg1"/>
                </a:solidFill>
                <a:latin typeface="ＭＳ Ｐ明朝" panose="02020600040205080304" pitchFamily="18" charset="-128"/>
                <a:ea typeface="ＭＳ Ｐ明朝" panose="02020600040205080304" pitchFamily="18" charset="-128"/>
              </a:rPr>
              <a:t>ではなく、発光ダイオードの</a:t>
            </a:r>
            <a:r>
              <a:rPr lang="en-US" altLang="ja-JP" sz="3600" dirty="0" smtClean="0">
                <a:solidFill>
                  <a:schemeClr val="bg1"/>
                </a:solidFill>
                <a:latin typeface="ＭＳ Ｐ明朝" panose="02020600040205080304" pitchFamily="18" charset="-128"/>
                <a:ea typeface="ＭＳ Ｐ明朝" panose="02020600040205080304" pitchFamily="18" charset="-128"/>
              </a:rPr>
              <a:t>”LED”</a:t>
            </a:r>
            <a:r>
              <a:rPr lang="ja-JP" altLang="en-US" sz="3600" dirty="0" smtClean="0">
                <a:solidFill>
                  <a:schemeClr val="bg1"/>
                </a:solidFill>
                <a:latin typeface="ＭＳ Ｐ明朝" panose="02020600040205080304" pitchFamily="18" charset="-128"/>
                <a:ea typeface="ＭＳ Ｐ明朝" panose="02020600040205080304" pitchFamily="18" charset="-128"/>
              </a:rPr>
              <a:t>を表したものと認められる。</a:t>
            </a:r>
            <a:endParaRPr lang="en-US" altLang="ja-JP" sz="3600" dirty="0" smtClean="0">
              <a:solidFill>
                <a:schemeClr val="bg1"/>
              </a:solidFill>
              <a:latin typeface="ＭＳ Ｐ明朝" panose="02020600040205080304" pitchFamily="18" charset="-128"/>
              <a:ea typeface="ＭＳ Ｐ明朝" panose="02020600040205080304" pitchFamily="18" charset="-128"/>
            </a:endParaRPr>
          </a:p>
          <a:p>
            <a:pPr algn="l"/>
            <a:r>
              <a:rPr lang="ja-JP" altLang="en-US" sz="3600" dirty="0" smtClean="0">
                <a:solidFill>
                  <a:schemeClr val="bg1"/>
                </a:solidFill>
                <a:latin typeface="ＭＳ Ｐ明朝" panose="02020600040205080304" pitchFamily="18" charset="-128"/>
                <a:ea typeface="ＭＳ Ｐ明朝" panose="02020600040205080304" pitchFamily="18" charset="-128"/>
              </a:rPr>
              <a:t>（中略）</a:t>
            </a:r>
            <a:endParaRPr lang="en-US" altLang="ja-JP" sz="3600" dirty="0" smtClean="0">
              <a:solidFill>
                <a:schemeClr val="bg1"/>
              </a:solidFill>
              <a:latin typeface="ＭＳ Ｐ明朝" panose="02020600040205080304" pitchFamily="18" charset="-128"/>
              <a:ea typeface="ＭＳ Ｐ明朝" panose="02020600040205080304" pitchFamily="18" charset="-128"/>
            </a:endParaRPr>
          </a:p>
          <a:p>
            <a:pPr algn="l"/>
            <a:r>
              <a:rPr lang="ja-JP" altLang="en-US" sz="3600" dirty="0" smtClean="0">
                <a:solidFill>
                  <a:schemeClr val="bg1"/>
                </a:solidFill>
                <a:latin typeface="ＭＳ Ｐ明朝" panose="02020600040205080304" pitchFamily="18" charset="-128"/>
                <a:ea typeface="ＭＳ Ｐ明朝" panose="02020600040205080304" pitchFamily="18" charset="-128"/>
              </a:rPr>
              <a:t>　資料や情報が錯綜しており諸説はあれども、「</a:t>
            </a:r>
            <a:r>
              <a:rPr lang="en-US" altLang="ja-JP" sz="3600" dirty="0" smtClean="0">
                <a:solidFill>
                  <a:schemeClr val="bg1"/>
                </a:solidFill>
                <a:latin typeface="ＭＳ Ｐ明朝" panose="02020600040205080304" pitchFamily="18" charset="-128"/>
                <a:ea typeface="ＭＳ Ｐ明朝" panose="02020600040205080304" pitchFamily="18" charset="-128"/>
              </a:rPr>
              <a:t>LED</a:t>
            </a:r>
            <a:r>
              <a:rPr lang="ja-JP" altLang="en-US" sz="3600" dirty="0" smtClean="0">
                <a:solidFill>
                  <a:schemeClr val="bg1"/>
                </a:solidFill>
                <a:latin typeface="ＭＳ Ｐ明朝" panose="02020600040205080304" pitchFamily="18" charset="-128"/>
                <a:ea typeface="ＭＳ Ｐ明朝" panose="02020600040205080304" pitchFamily="18" charset="-128"/>
              </a:rPr>
              <a:t>」と書かれた本人自筆のサインが発見されたため、それを一次史料として最優先すべきである、との結論に達した。</a:t>
            </a:r>
            <a:endParaRPr lang="en-US" altLang="ja-JP" sz="3600" dirty="0" smtClean="0">
              <a:solidFill>
                <a:schemeClr val="bg1"/>
              </a:solidFill>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21928916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5" name="コンテンツ プレースホルダー 4"/>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t="33144" b="28920"/>
          <a:stretch/>
        </p:blipFill>
        <p:spPr>
          <a:xfrm>
            <a:off x="1511434" y="116632"/>
            <a:ext cx="6107141" cy="4118874"/>
          </a:xfrm>
        </p:spPr>
      </p:pic>
      <p:sp>
        <p:nvSpPr>
          <p:cNvPr id="4" name="タイトル 1"/>
          <p:cNvSpPr txBox="1">
            <a:spLocks/>
          </p:cNvSpPr>
          <p:nvPr/>
        </p:nvSpPr>
        <p:spPr>
          <a:xfrm>
            <a:off x="450205" y="4838774"/>
            <a:ext cx="82296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800" dirty="0" smtClean="0">
                <a:solidFill>
                  <a:schemeClr val="bg1"/>
                </a:solidFill>
                <a:latin typeface="ＭＳ Ｐ明朝" panose="02020600040205080304" pitchFamily="18" charset="-128"/>
                <a:ea typeface="ＭＳ Ｐ明朝" panose="02020600040205080304" pitchFamily="18" charset="-128"/>
              </a:rPr>
              <a:t>　</a:t>
            </a:r>
            <a:r>
              <a:rPr lang="ja-JP" altLang="en-US" sz="2800" dirty="0" smtClean="0">
                <a:latin typeface="ＭＳ Ｐ明朝" panose="02020600040205080304" pitchFamily="18" charset="-128"/>
                <a:ea typeface="ＭＳ Ｐ明朝" panose="02020600040205080304" pitchFamily="18" charset="-128"/>
              </a:rPr>
              <a:t>活動初期、思いがけず子どもにサインを求められたハートレッド。カッコつけて英語で「</a:t>
            </a:r>
            <a:r>
              <a:rPr lang="en-US" altLang="ja-JP" sz="2800" dirty="0" smtClean="0">
                <a:latin typeface="ＭＳ Ｐ明朝" panose="02020600040205080304" pitchFamily="18" charset="-128"/>
                <a:ea typeface="ＭＳ Ｐ明朝" panose="02020600040205080304" pitchFamily="18" charset="-128"/>
              </a:rPr>
              <a:t>HEART</a:t>
            </a:r>
            <a:r>
              <a:rPr lang="ja-JP" altLang="en-US" sz="2800" dirty="0" smtClean="0">
                <a:latin typeface="ＭＳ Ｐ明朝" panose="02020600040205080304" pitchFamily="18" charset="-128"/>
                <a:ea typeface="ＭＳ Ｐ明朝" panose="02020600040205080304" pitchFamily="18" charset="-128"/>
              </a:rPr>
              <a:t>　</a:t>
            </a:r>
            <a:r>
              <a:rPr lang="en-US" altLang="ja-JP" sz="2800" dirty="0" smtClean="0">
                <a:latin typeface="ＭＳ Ｐ明朝" panose="02020600040205080304" pitchFamily="18" charset="-128"/>
                <a:ea typeface="ＭＳ Ｐ明朝" panose="02020600040205080304" pitchFamily="18" charset="-128"/>
              </a:rPr>
              <a:t>RED</a:t>
            </a:r>
            <a:r>
              <a:rPr lang="ja-JP" altLang="en-US" sz="2800" dirty="0" smtClean="0">
                <a:latin typeface="ＭＳ Ｐ明朝" panose="02020600040205080304" pitchFamily="18" charset="-128"/>
                <a:ea typeface="ＭＳ Ｐ明朝" panose="02020600040205080304" pitchFamily="18" charset="-128"/>
              </a:rPr>
              <a:t>」と書こうとしたが、誤って「</a:t>
            </a:r>
            <a:r>
              <a:rPr lang="en-US" altLang="ja-JP" sz="2800" dirty="0" smtClean="0">
                <a:latin typeface="ＭＳ Ｐ明朝" panose="02020600040205080304" pitchFamily="18" charset="-128"/>
                <a:ea typeface="ＭＳ Ｐ明朝" panose="02020600040205080304" pitchFamily="18" charset="-128"/>
              </a:rPr>
              <a:t>HEAT</a:t>
            </a:r>
            <a:r>
              <a:rPr lang="ja-JP" altLang="en-US" sz="2800" dirty="0" smtClean="0">
                <a:latin typeface="ＭＳ Ｐ明朝" panose="02020600040205080304" pitchFamily="18" charset="-128"/>
                <a:ea typeface="ＭＳ Ｐ明朝" panose="02020600040205080304" pitchFamily="18" charset="-128"/>
              </a:rPr>
              <a:t>　</a:t>
            </a:r>
            <a:r>
              <a:rPr lang="en-US" altLang="ja-JP" sz="2800" dirty="0" smtClean="0">
                <a:latin typeface="ＭＳ Ｐ明朝" panose="02020600040205080304" pitchFamily="18" charset="-128"/>
                <a:ea typeface="ＭＳ Ｐ明朝" panose="02020600040205080304" pitchFamily="18" charset="-128"/>
              </a:rPr>
              <a:t>LED</a:t>
            </a:r>
            <a:r>
              <a:rPr lang="ja-JP" altLang="en-US" sz="2800" dirty="0" smtClean="0">
                <a:latin typeface="ＭＳ Ｐ明朝" panose="02020600040205080304" pitchFamily="18" charset="-128"/>
                <a:ea typeface="ＭＳ Ｐ明朝" panose="02020600040205080304" pitchFamily="18" charset="-128"/>
              </a:rPr>
              <a:t>」と書いてしまった（実話）。その時のサインと思われる。</a:t>
            </a:r>
            <a:endParaRPr lang="en-US" altLang="ja-JP" sz="2800" dirty="0" smtClean="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36162760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5" name="コンテンツ プレースホルダー 4"/>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t="33144" b="28920"/>
          <a:stretch/>
        </p:blipFill>
        <p:spPr>
          <a:xfrm>
            <a:off x="1511434" y="116632"/>
            <a:ext cx="6107141" cy="4118874"/>
          </a:xfrm>
        </p:spPr>
      </p:pic>
      <p:sp>
        <p:nvSpPr>
          <p:cNvPr id="4" name="タイトル 1"/>
          <p:cNvSpPr txBox="1">
            <a:spLocks/>
          </p:cNvSpPr>
          <p:nvPr/>
        </p:nvSpPr>
        <p:spPr>
          <a:xfrm>
            <a:off x="450205" y="4838774"/>
            <a:ext cx="82296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800" dirty="0" smtClean="0">
                <a:solidFill>
                  <a:schemeClr val="bg1"/>
                </a:solidFill>
                <a:latin typeface="ＭＳ Ｐ明朝" panose="02020600040205080304" pitchFamily="18" charset="-128"/>
                <a:ea typeface="ＭＳ Ｐ明朝" panose="02020600040205080304" pitchFamily="18" charset="-128"/>
              </a:rPr>
              <a:t>　活動初期、思いがけず子どもにサインを求められたハートレッド。カッコつけて英語で「</a:t>
            </a:r>
            <a:r>
              <a:rPr lang="en-US" altLang="ja-JP" sz="2800" dirty="0" smtClean="0">
                <a:solidFill>
                  <a:schemeClr val="bg1"/>
                </a:solidFill>
                <a:latin typeface="ＭＳ Ｐ明朝" panose="02020600040205080304" pitchFamily="18" charset="-128"/>
                <a:ea typeface="ＭＳ Ｐ明朝" panose="02020600040205080304" pitchFamily="18" charset="-128"/>
              </a:rPr>
              <a:t>HEART</a:t>
            </a:r>
            <a:r>
              <a:rPr lang="ja-JP" altLang="en-US" sz="2800" dirty="0" smtClean="0">
                <a:solidFill>
                  <a:schemeClr val="bg1"/>
                </a:solidFill>
                <a:latin typeface="ＭＳ Ｐ明朝" panose="02020600040205080304" pitchFamily="18" charset="-128"/>
                <a:ea typeface="ＭＳ Ｐ明朝" panose="02020600040205080304" pitchFamily="18" charset="-128"/>
              </a:rPr>
              <a:t>　</a:t>
            </a:r>
            <a:r>
              <a:rPr lang="en-US" altLang="ja-JP" sz="2800" dirty="0" smtClean="0">
                <a:solidFill>
                  <a:schemeClr val="bg1"/>
                </a:solidFill>
                <a:latin typeface="ＭＳ Ｐ明朝" panose="02020600040205080304" pitchFamily="18" charset="-128"/>
                <a:ea typeface="ＭＳ Ｐ明朝" panose="02020600040205080304" pitchFamily="18" charset="-128"/>
              </a:rPr>
              <a:t>RED</a:t>
            </a:r>
            <a:r>
              <a:rPr lang="ja-JP" altLang="en-US" sz="2800" dirty="0" smtClean="0">
                <a:solidFill>
                  <a:schemeClr val="bg1"/>
                </a:solidFill>
                <a:latin typeface="ＭＳ Ｐ明朝" panose="02020600040205080304" pitchFamily="18" charset="-128"/>
                <a:ea typeface="ＭＳ Ｐ明朝" panose="02020600040205080304" pitchFamily="18" charset="-128"/>
              </a:rPr>
              <a:t>」と書こうとしたが、誤って「</a:t>
            </a:r>
            <a:r>
              <a:rPr lang="en-US" altLang="ja-JP" sz="2800" dirty="0" smtClean="0">
                <a:solidFill>
                  <a:schemeClr val="bg1"/>
                </a:solidFill>
                <a:latin typeface="ＭＳ Ｐ明朝" panose="02020600040205080304" pitchFamily="18" charset="-128"/>
                <a:ea typeface="ＭＳ Ｐ明朝" panose="02020600040205080304" pitchFamily="18" charset="-128"/>
              </a:rPr>
              <a:t>HEAT</a:t>
            </a:r>
            <a:r>
              <a:rPr lang="ja-JP" altLang="en-US" sz="2800" dirty="0" smtClean="0">
                <a:solidFill>
                  <a:schemeClr val="bg1"/>
                </a:solidFill>
                <a:latin typeface="ＭＳ Ｐ明朝" panose="02020600040205080304" pitchFamily="18" charset="-128"/>
                <a:ea typeface="ＭＳ Ｐ明朝" panose="02020600040205080304" pitchFamily="18" charset="-128"/>
              </a:rPr>
              <a:t>　</a:t>
            </a:r>
            <a:r>
              <a:rPr lang="en-US" altLang="ja-JP" sz="2800" dirty="0" smtClean="0">
                <a:solidFill>
                  <a:schemeClr val="bg1"/>
                </a:solidFill>
                <a:latin typeface="ＭＳ Ｐ明朝" panose="02020600040205080304" pitchFamily="18" charset="-128"/>
                <a:ea typeface="ＭＳ Ｐ明朝" panose="02020600040205080304" pitchFamily="18" charset="-128"/>
              </a:rPr>
              <a:t>LED</a:t>
            </a:r>
            <a:r>
              <a:rPr lang="ja-JP" altLang="en-US" sz="2800" dirty="0" smtClean="0">
                <a:solidFill>
                  <a:schemeClr val="bg1"/>
                </a:solidFill>
                <a:latin typeface="ＭＳ Ｐ明朝" panose="02020600040205080304" pitchFamily="18" charset="-128"/>
                <a:ea typeface="ＭＳ Ｐ明朝" panose="02020600040205080304" pitchFamily="18" charset="-128"/>
              </a:rPr>
              <a:t>」と書いてしまった</a:t>
            </a:r>
            <a:r>
              <a:rPr lang="ja-JP" altLang="en-US" sz="2800" dirty="0" smtClean="0">
                <a:latin typeface="ＭＳ Ｐ明朝" panose="02020600040205080304" pitchFamily="18" charset="-128"/>
                <a:ea typeface="ＭＳ Ｐ明朝" panose="02020600040205080304" pitchFamily="18" charset="-128"/>
              </a:rPr>
              <a:t>（実話）。その時のサインと思われる。</a:t>
            </a:r>
            <a:endParaRPr lang="en-US" altLang="ja-JP" sz="2800" dirty="0" smtClean="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14996363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5" name="コンテンツ プレースホルダー 4"/>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t="33144" b="28920"/>
          <a:stretch/>
        </p:blipFill>
        <p:spPr>
          <a:xfrm>
            <a:off x="1511434" y="116632"/>
            <a:ext cx="6107141" cy="4118874"/>
          </a:xfrm>
        </p:spPr>
      </p:pic>
      <p:sp>
        <p:nvSpPr>
          <p:cNvPr id="4" name="タイトル 1"/>
          <p:cNvSpPr txBox="1">
            <a:spLocks/>
          </p:cNvSpPr>
          <p:nvPr/>
        </p:nvSpPr>
        <p:spPr>
          <a:xfrm>
            <a:off x="450205" y="4838774"/>
            <a:ext cx="82296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800" dirty="0" smtClean="0">
                <a:solidFill>
                  <a:schemeClr val="bg1"/>
                </a:solidFill>
                <a:latin typeface="ＭＳ Ｐ明朝" panose="02020600040205080304" pitchFamily="18" charset="-128"/>
                <a:ea typeface="ＭＳ Ｐ明朝" panose="02020600040205080304" pitchFamily="18" charset="-128"/>
              </a:rPr>
              <a:t>　活動初期、思いがけず子どもにサインを求められたハートレッド。カッコつけて英語で「</a:t>
            </a:r>
            <a:r>
              <a:rPr lang="en-US" altLang="ja-JP" sz="2800" dirty="0" smtClean="0">
                <a:solidFill>
                  <a:schemeClr val="bg1"/>
                </a:solidFill>
                <a:latin typeface="ＭＳ Ｐ明朝" panose="02020600040205080304" pitchFamily="18" charset="-128"/>
                <a:ea typeface="ＭＳ Ｐ明朝" panose="02020600040205080304" pitchFamily="18" charset="-128"/>
              </a:rPr>
              <a:t>HEART</a:t>
            </a:r>
            <a:r>
              <a:rPr lang="ja-JP" altLang="en-US" sz="2800" dirty="0" smtClean="0">
                <a:solidFill>
                  <a:schemeClr val="bg1"/>
                </a:solidFill>
                <a:latin typeface="ＭＳ Ｐ明朝" panose="02020600040205080304" pitchFamily="18" charset="-128"/>
                <a:ea typeface="ＭＳ Ｐ明朝" panose="02020600040205080304" pitchFamily="18" charset="-128"/>
              </a:rPr>
              <a:t>　</a:t>
            </a:r>
            <a:r>
              <a:rPr lang="en-US" altLang="ja-JP" sz="2800" dirty="0" smtClean="0">
                <a:solidFill>
                  <a:schemeClr val="bg1"/>
                </a:solidFill>
                <a:latin typeface="ＭＳ Ｐ明朝" panose="02020600040205080304" pitchFamily="18" charset="-128"/>
                <a:ea typeface="ＭＳ Ｐ明朝" panose="02020600040205080304" pitchFamily="18" charset="-128"/>
              </a:rPr>
              <a:t>RED</a:t>
            </a:r>
            <a:r>
              <a:rPr lang="ja-JP" altLang="en-US" sz="2800" dirty="0" smtClean="0">
                <a:solidFill>
                  <a:schemeClr val="bg1"/>
                </a:solidFill>
                <a:latin typeface="ＭＳ Ｐ明朝" panose="02020600040205080304" pitchFamily="18" charset="-128"/>
                <a:ea typeface="ＭＳ Ｐ明朝" panose="02020600040205080304" pitchFamily="18" charset="-128"/>
              </a:rPr>
              <a:t>」と書こうとしたが、誤って「</a:t>
            </a:r>
            <a:r>
              <a:rPr lang="en-US" altLang="ja-JP" sz="2800" dirty="0" smtClean="0">
                <a:solidFill>
                  <a:schemeClr val="bg1"/>
                </a:solidFill>
                <a:latin typeface="ＭＳ Ｐ明朝" panose="02020600040205080304" pitchFamily="18" charset="-128"/>
                <a:ea typeface="ＭＳ Ｐ明朝" panose="02020600040205080304" pitchFamily="18" charset="-128"/>
              </a:rPr>
              <a:t>HEAT</a:t>
            </a:r>
            <a:r>
              <a:rPr lang="ja-JP" altLang="en-US" sz="2800" dirty="0" smtClean="0">
                <a:solidFill>
                  <a:schemeClr val="bg1"/>
                </a:solidFill>
                <a:latin typeface="ＭＳ Ｐ明朝" panose="02020600040205080304" pitchFamily="18" charset="-128"/>
                <a:ea typeface="ＭＳ Ｐ明朝" panose="02020600040205080304" pitchFamily="18" charset="-128"/>
              </a:rPr>
              <a:t>　</a:t>
            </a:r>
            <a:r>
              <a:rPr lang="en-US" altLang="ja-JP" sz="2800" dirty="0" smtClean="0">
                <a:solidFill>
                  <a:schemeClr val="bg1"/>
                </a:solidFill>
                <a:latin typeface="ＭＳ Ｐ明朝" panose="02020600040205080304" pitchFamily="18" charset="-128"/>
                <a:ea typeface="ＭＳ Ｐ明朝" panose="02020600040205080304" pitchFamily="18" charset="-128"/>
              </a:rPr>
              <a:t>LED</a:t>
            </a:r>
            <a:r>
              <a:rPr lang="ja-JP" altLang="en-US" sz="2800" dirty="0" smtClean="0">
                <a:solidFill>
                  <a:schemeClr val="bg1"/>
                </a:solidFill>
                <a:latin typeface="ＭＳ Ｐ明朝" panose="02020600040205080304" pitchFamily="18" charset="-128"/>
                <a:ea typeface="ＭＳ Ｐ明朝" panose="02020600040205080304" pitchFamily="18" charset="-128"/>
              </a:rPr>
              <a:t>」と書いてしまった（実話）。</a:t>
            </a:r>
            <a:r>
              <a:rPr lang="ja-JP" altLang="en-US" sz="2800" dirty="0" smtClean="0">
                <a:latin typeface="ＭＳ Ｐ明朝" panose="02020600040205080304" pitchFamily="18" charset="-128"/>
                <a:ea typeface="ＭＳ Ｐ明朝" panose="02020600040205080304" pitchFamily="18" charset="-128"/>
              </a:rPr>
              <a:t>その時のサインと思われる。</a:t>
            </a:r>
            <a:endParaRPr lang="en-US" altLang="ja-JP" sz="2800" dirty="0" smtClean="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13892544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5" name="コンテンツ プレースホルダー 4"/>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t="33144" b="28920"/>
          <a:stretch/>
        </p:blipFill>
        <p:spPr>
          <a:xfrm>
            <a:off x="1511434" y="116632"/>
            <a:ext cx="6107141" cy="4118874"/>
          </a:xfrm>
        </p:spPr>
      </p:pic>
      <p:sp>
        <p:nvSpPr>
          <p:cNvPr id="4" name="タイトル 1"/>
          <p:cNvSpPr txBox="1">
            <a:spLocks/>
          </p:cNvSpPr>
          <p:nvPr/>
        </p:nvSpPr>
        <p:spPr>
          <a:xfrm>
            <a:off x="450205" y="4838774"/>
            <a:ext cx="82296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800" dirty="0" smtClean="0">
                <a:solidFill>
                  <a:schemeClr val="bg1"/>
                </a:solidFill>
                <a:latin typeface="ＭＳ Ｐ明朝" panose="02020600040205080304" pitchFamily="18" charset="-128"/>
                <a:ea typeface="ＭＳ Ｐ明朝" panose="02020600040205080304" pitchFamily="18" charset="-128"/>
              </a:rPr>
              <a:t>　活動初期、思いがけず子どもにサインを求められたハートレッド。カッコつけて英語で「</a:t>
            </a:r>
            <a:r>
              <a:rPr lang="en-US" altLang="ja-JP" sz="2800" dirty="0" smtClean="0">
                <a:solidFill>
                  <a:schemeClr val="bg1"/>
                </a:solidFill>
                <a:latin typeface="ＭＳ Ｐ明朝" panose="02020600040205080304" pitchFamily="18" charset="-128"/>
                <a:ea typeface="ＭＳ Ｐ明朝" panose="02020600040205080304" pitchFamily="18" charset="-128"/>
              </a:rPr>
              <a:t>HEART</a:t>
            </a:r>
            <a:r>
              <a:rPr lang="ja-JP" altLang="en-US" sz="2800" dirty="0" smtClean="0">
                <a:solidFill>
                  <a:schemeClr val="bg1"/>
                </a:solidFill>
                <a:latin typeface="ＭＳ Ｐ明朝" panose="02020600040205080304" pitchFamily="18" charset="-128"/>
                <a:ea typeface="ＭＳ Ｐ明朝" panose="02020600040205080304" pitchFamily="18" charset="-128"/>
              </a:rPr>
              <a:t>　</a:t>
            </a:r>
            <a:r>
              <a:rPr lang="en-US" altLang="ja-JP" sz="2800" dirty="0" smtClean="0">
                <a:solidFill>
                  <a:schemeClr val="bg1"/>
                </a:solidFill>
                <a:latin typeface="ＭＳ Ｐ明朝" panose="02020600040205080304" pitchFamily="18" charset="-128"/>
                <a:ea typeface="ＭＳ Ｐ明朝" panose="02020600040205080304" pitchFamily="18" charset="-128"/>
              </a:rPr>
              <a:t>RED</a:t>
            </a:r>
            <a:r>
              <a:rPr lang="ja-JP" altLang="en-US" sz="2800" dirty="0" smtClean="0">
                <a:solidFill>
                  <a:schemeClr val="bg1"/>
                </a:solidFill>
                <a:latin typeface="ＭＳ Ｐ明朝" panose="02020600040205080304" pitchFamily="18" charset="-128"/>
                <a:ea typeface="ＭＳ Ｐ明朝" panose="02020600040205080304" pitchFamily="18" charset="-128"/>
              </a:rPr>
              <a:t>」と書こうとしたが、誤って「</a:t>
            </a:r>
            <a:r>
              <a:rPr lang="en-US" altLang="ja-JP" sz="2800" dirty="0" smtClean="0">
                <a:solidFill>
                  <a:schemeClr val="bg1"/>
                </a:solidFill>
                <a:latin typeface="ＭＳ Ｐ明朝" panose="02020600040205080304" pitchFamily="18" charset="-128"/>
                <a:ea typeface="ＭＳ Ｐ明朝" panose="02020600040205080304" pitchFamily="18" charset="-128"/>
              </a:rPr>
              <a:t>HEAT</a:t>
            </a:r>
            <a:r>
              <a:rPr lang="ja-JP" altLang="en-US" sz="2800" dirty="0" smtClean="0">
                <a:solidFill>
                  <a:schemeClr val="bg1"/>
                </a:solidFill>
                <a:latin typeface="ＭＳ Ｐ明朝" panose="02020600040205080304" pitchFamily="18" charset="-128"/>
                <a:ea typeface="ＭＳ Ｐ明朝" panose="02020600040205080304" pitchFamily="18" charset="-128"/>
              </a:rPr>
              <a:t>　</a:t>
            </a:r>
            <a:r>
              <a:rPr lang="en-US" altLang="ja-JP" sz="2800" dirty="0" smtClean="0">
                <a:solidFill>
                  <a:schemeClr val="bg1"/>
                </a:solidFill>
                <a:latin typeface="ＭＳ Ｐ明朝" panose="02020600040205080304" pitchFamily="18" charset="-128"/>
                <a:ea typeface="ＭＳ Ｐ明朝" panose="02020600040205080304" pitchFamily="18" charset="-128"/>
              </a:rPr>
              <a:t>LED</a:t>
            </a:r>
            <a:r>
              <a:rPr lang="ja-JP" altLang="en-US" sz="2800" dirty="0" smtClean="0">
                <a:solidFill>
                  <a:schemeClr val="bg1"/>
                </a:solidFill>
                <a:latin typeface="ＭＳ Ｐ明朝" panose="02020600040205080304" pitchFamily="18" charset="-128"/>
                <a:ea typeface="ＭＳ Ｐ明朝" panose="02020600040205080304" pitchFamily="18" charset="-128"/>
              </a:rPr>
              <a:t>」と書いてしまった（実話）。その時のサインと思われる。</a:t>
            </a:r>
            <a:endParaRPr lang="en-US" altLang="ja-JP" sz="2800" dirty="0" smtClean="0">
              <a:solidFill>
                <a:schemeClr val="bg1"/>
              </a:solidFill>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174603025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086443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タイトル 1"/>
          <p:cNvSpPr txBox="1">
            <a:spLocks/>
          </p:cNvSpPr>
          <p:nvPr/>
        </p:nvSpPr>
        <p:spPr>
          <a:xfrm>
            <a:off x="415496" y="2636912"/>
            <a:ext cx="82296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3600" dirty="0" smtClean="0">
                <a:solidFill>
                  <a:schemeClr val="bg1"/>
                </a:solidFill>
                <a:latin typeface="ＭＳ Ｐ明朝" panose="02020600040205080304" pitchFamily="18" charset="-128"/>
                <a:ea typeface="ＭＳ Ｐ明朝" panose="02020600040205080304" pitchFamily="18" charset="-128"/>
              </a:rPr>
              <a:t>　キタナゴレンジャーの過去の活動を調査したところ、</a:t>
            </a:r>
            <a:r>
              <a:rPr lang="ja-JP" altLang="en-US" sz="3600" dirty="0" smtClean="0">
                <a:latin typeface="ＭＳ Ｐ明朝" panose="02020600040205080304" pitchFamily="18" charset="-128"/>
                <a:ea typeface="ＭＳ Ｐ明朝" panose="02020600040205080304" pitchFamily="18" charset="-128"/>
              </a:rPr>
              <a:t>ハートレッド氏がメンバーに対して上位の立場から指示、命令を下している事例は見受けられず、いわゆる“名ばかりリーダー”であって、他のメンバーからリーダーと呼ばれることがあったとしても、それは単なる愛称・ニックネーム、または或る種の皮肉をこめた蔑称に過ぎないと結論付けられる。</a:t>
            </a:r>
            <a:endParaRPr lang="en-US" altLang="ja-JP" sz="3600" dirty="0" smtClean="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35488595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タイトル 1"/>
          <p:cNvSpPr txBox="1">
            <a:spLocks/>
          </p:cNvSpPr>
          <p:nvPr/>
        </p:nvSpPr>
        <p:spPr>
          <a:xfrm>
            <a:off x="415496" y="2636912"/>
            <a:ext cx="82296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3600" dirty="0" smtClean="0">
                <a:solidFill>
                  <a:schemeClr val="bg1"/>
                </a:solidFill>
                <a:latin typeface="ＭＳ Ｐ明朝" panose="02020600040205080304" pitchFamily="18" charset="-128"/>
                <a:ea typeface="ＭＳ Ｐ明朝" panose="02020600040205080304" pitchFamily="18" charset="-128"/>
              </a:rPr>
              <a:t>　キタナゴレンジャーの過去の活動を調査したところ、ハートレッド氏がメンバーに対して上位の立場から指示、命令を下している事例は見受けられず、</a:t>
            </a:r>
            <a:r>
              <a:rPr lang="ja-JP" altLang="en-US" sz="3600" dirty="0" smtClean="0">
                <a:latin typeface="ＭＳ Ｐ明朝" panose="02020600040205080304" pitchFamily="18" charset="-128"/>
                <a:ea typeface="ＭＳ Ｐ明朝" panose="02020600040205080304" pitchFamily="18" charset="-128"/>
              </a:rPr>
              <a:t>いわゆる“名ばかりリーダー”であって、他のメンバーからリーダーと呼ばれることがあったとしても、それは単なる愛称・ニックネーム、または或る種の皮肉をこめた蔑称に過ぎないと結論付けられる。</a:t>
            </a:r>
            <a:endParaRPr lang="en-US" altLang="ja-JP" sz="3600" dirty="0" smtClean="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104775897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タイトル 1"/>
          <p:cNvSpPr txBox="1">
            <a:spLocks/>
          </p:cNvSpPr>
          <p:nvPr/>
        </p:nvSpPr>
        <p:spPr>
          <a:xfrm>
            <a:off x="415496" y="2636912"/>
            <a:ext cx="82296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3600" dirty="0" smtClean="0">
                <a:solidFill>
                  <a:schemeClr val="bg1"/>
                </a:solidFill>
                <a:latin typeface="ＭＳ Ｐ明朝" panose="02020600040205080304" pitchFamily="18" charset="-128"/>
                <a:ea typeface="ＭＳ Ｐ明朝" panose="02020600040205080304" pitchFamily="18" charset="-128"/>
              </a:rPr>
              <a:t>　キタナゴレンジャーの過去の活動を調査したところ、ハートレッド氏がメンバーに対して上位の立場から指示、命令を下している事例は見受けられず、いわゆる“名ばかりリーダー”であって、他のメンバーからリーダーと呼ばれることがあったとしても、</a:t>
            </a:r>
            <a:r>
              <a:rPr lang="ja-JP" altLang="en-US" sz="3600" dirty="0" smtClean="0">
                <a:latin typeface="ＭＳ Ｐ明朝" panose="02020600040205080304" pitchFamily="18" charset="-128"/>
                <a:ea typeface="ＭＳ Ｐ明朝" panose="02020600040205080304" pitchFamily="18" charset="-128"/>
              </a:rPr>
              <a:t>それは単なる愛称・ニックネーム、または或る種の皮肉をこめた蔑称に過ぎないと結論付けられる。</a:t>
            </a:r>
            <a:endParaRPr lang="en-US" altLang="ja-JP" sz="3600" dirty="0" smtClean="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25265477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07123858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タイトル 1"/>
          <p:cNvSpPr txBox="1">
            <a:spLocks/>
          </p:cNvSpPr>
          <p:nvPr/>
        </p:nvSpPr>
        <p:spPr>
          <a:xfrm>
            <a:off x="415496" y="2636912"/>
            <a:ext cx="82296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3600" dirty="0" smtClean="0">
                <a:solidFill>
                  <a:schemeClr val="bg1"/>
                </a:solidFill>
                <a:latin typeface="ＭＳ Ｐ明朝" panose="02020600040205080304" pitchFamily="18" charset="-128"/>
                <a:ea typeface="ＭＳ Ｐ明朝" panose="02020600040205080304" pitchFamily="18" charset="-128"/>
              </a:rPr>
              <a:t>　キタナゴレンジャーの過去の活動を調査したところ、ハートレッド氏がメンバーに対して上位の立場から指示、命令を下している事例は見受けられず、いわゆる“名ばかりリーダー”であって、他のメンバーからリーダーと呼ばれることがあったとしても、それは単なる愛称・ニックネーム、</a:t>
            </a:r>
            <a:r>
              <a:rPr lang="ja-JP" altLang="en-US" sz="3600" dirty="0" smtClean="0">
                <a:latin typeface="ＭＳ Ｐ明朝" panose="02020600040205080304" pitchFamily="18" charset="-128"/>
                <a:ea typeface="ＭＳ Ｐ明朝" panose="02020600040205080304" pitchFamily="18" charset="-128"/>
              </a:rPr>
              <a:t>または或る種の皮肉をこめた蔑称に過ぎないと結論付けられる。</a:t>
            </a:r>
            <a:endParaRPr lang="en-US" altLang="ja-JP" sz="3600" dirty="0" smtClean="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14957209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タイトル 1"/>
          <p:cNvSpPr txBox="1">
            <a:spLocks/>
          </p:cNvSpPr>
          <p:nvPr/>
        </p:nvSpPr>
        <p:spPr>
          <a:xfrm>
            <a:off x="415496" y="2636912"/>
            <a:ext cx="82296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3600" dirty="0" smtClean="0">
                <a:solidFill>
                  <a:schemeClr val="bg1"/>
                </a:solidFill>
                <a:latin typeface="ＭＳ Ｐ明朝" panose="02020600040205080304" pitchFamily="18" charset="-128"/>
                <a:ea typeface="ＭＳ Ｐ明朝" panose="02020600040205080304" pitchFamily="18" charset="-128"/>
              </a:rPr>
              <a:t>　キタナゴレンジャーの過去の活動を調査したところ、ハートレッド氏がメンバーに対して上位の立場から指示、命令を下している事例は見受けられず、いわゆる“名ばかりリーダー”であって、他のメンバーからリーダーと呼ばれることがあったとしても、それは単なる愛称・ニックネーム、または或る種の皮肉をこめた蔑称に過ぎないと結論付けられる。</a:t>
            </a:r>
            <a:endParaRPr lang="en-US" altLang="ja-JP" sz="3600" dirty="0" smtClean="0">
              <a:solidFill>
                <a:schemeClr val="bg1"/>
              </a:solidFill>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241316023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8227356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正方形/長方形 1"/>
          <p:cNvSpPr/>
          <p:nvPr/>
        </p:nvSpPr>
        <p:spPr>
          <a:xfrm>
            <a:off x="179512" y="1196752"/>
            <a:ext cx="8964488" cy="1569660"/>
          </a:xfrm>
          <a:prstGeom prst="rect">
            <a:avLst/>
          </a:prstGeom>
        </p:spPr>
        <p:txBody>
          <a:bodyPr wrap="square">
            <a:spAutoFit/>
          </a:bodyPr>
          <a:lstStyle/>
          <a:p>
            <a:r>
              <a:rPr lang="ja-JP" altLang="en-US" sz="4800" b="1" dirty="0" smtClean="0">
                <a:solidFill>
                  <a:schemeClr val="bg1"/>
                </a:solidFill>
                <a:latin typeface="+mj-ea"/>
              </a:rPr>
              <a:t>いまどき日本語しかしゃべらないのは不親切では？</a:t>
            </a:r>
            <a:endParaRPr lang="en-US" altLang="ja-JP" sz="4800" b="1" dirty="0">
              <a:solidFill>
                <a:schemeClr val="bg1"/>
              </a:solidFill>
              <a:latin typeface="+mj-ea"/>
            </a:endParaRPr>
          </a:p>
        </p:txBody>
      </p:sp>
      <p:sp>
        <p:nvSpPr>
          <p:cNvPr id="3" name="正方形/長方形 2"/>
          <p:cNvSpPr/>
          <p:nvPr/>
        </p:nvSpPr>
        <p:spPr>
          <a:xfrm>
            <a:off x="179512" y="3356992"/>
            <a:ext cx="8964488" cy="1569660"/>
          </a:xfrm>
          <a:prstGeom prst="rect">
            <a:avLst/>
          </a:prstGeom>
        </p:spPr>
        <p:txBody>
          <a:bodyPr wrap="square">
            <a:spAutoFit/>
          </a:bodyPr>
          <a:lstStyle/>
          <a:p>
            <a:r>
              <a:rPr lang="ja-JP" altLang="en-US" sz="4800" b="1" dirty="0">
                <a:solidFill>
                  <a:schemeClr val="bg1"/>
                </a:solidFill>
                <a:latin typeface="+mj-ea"/>
              </a:rPr>
              <a:t>地元</a:t>
            </a:r>
            <a:r>
              <a:rPr lang="ja-JP" altLang="en-US" sz="4800" b="1" dirty="0" smtClean="0">
                <a:solidFill>
                  <a:schemeClr val="bg1"/>
                </a:solidFill>
                <a:latin typeface="+mj-ea"/>
              </a:rPr>
              <a:t>の</a:t>
            </a:r>
            <a:r>
              <a:rPr lang="ja-JP" altLang="en-US" sz="4800" b="1" dirty="0">
                <a:solidFill>
                  <a:schemeClr val="bg1"/>
                </a:solidFill>
                <a:latin typeface="+mj-ea"/>
              </a:rPr>
              <a:t>ヒーロー</a:t>
            </a:r>
            <a:r>
              <a:rPr lang="ja-JP" altLang="en-US" sz="4800" b="1" dirty="0" smtClean="0">
                <a:solidFill>
                  <a:schemeClr val="bg1"/>
                </a:solidFill>
                <a:latin typeface="+mj-ea"/>
              </a:rPr>
              <a:t>の</a:t>
            </a:r>
            <a:r>
              <a:rPr lang="ja-JP" altLang="en-US" sz="4800" b="1" dirty="0">
                <a:solidFill>
                  <a:schemeClr val="bg1"/>
                </a:solidFill>
                <a:latin typeface="+mj-ea"/>
              </a:rPr>
              <a:t>立場</a:t>
            </a:r>
            <a:r>
              <a:rPr lang="ja-JP" altLang="en-US" sz="4800" b="1" dirty="0" smtClean="0">
                <a:solidFill>
                  <a:schemeClr val="bg1"/>
                </a:solidFill>
                <a:latin typeface="+mj-ea"/>
              </a:rPr>
              <a:t>を</a:t>
            </a:r>
            <a:r>
              <a:rPr lang="ja-JP" altLang="en-US" sz="4800" b="1" dirty="0">
                <a:solidFill>
                  <a:schemeClr val="bg1"/>
                </a:solidFill>
                <a:latin typeface="+mj-ea"/>
              </a:rPr>
              <a:t>独占</a:t>
            </a:r>
            <a:r>
              <a:rPr lang="ja-JP" altLang="en-US" sz="4800" b="1" dirty="0" smtClean="0">
                <a:solidFill>
                  <a:schemeClr val="bg1"/>
                </a:solidFill>
                <a:latin typeface="+mj-ea"/>
              </a:rPr>
              <a:t>し</a:t>
            </a:r>
            <a:r>
              <a:rPr lang="ja-JP" altLang="en-US" sz="4800" b="1" dirty="0">
                <a:solidFill>
                  <a:schemeClr val="bg1"/>
                </a:solidFill>
                <a:latin typeface="+mj-ea"/>
              </a:rPr>
              <a:t>続けるの</a:t>
            </a:r>
            <a:r>
              <a:rPr lang="ja-JP" altLang="en-US" sz="4800" b="1" dirty="0" smtClean="0">
                <a:solidFill>
                  <a:schemeClr val="bg1"/>
                </a:solidFill>
                <a:latin typeface="+mj-ea"/>
              </a:rPr>
              <a:t>はいかがなものか。</a:t>
            </a:r>
            <a:endParaRPr lang="en-US" altLang="ja-JP" sz="4800" b="1" dirty="0" smtClean="0">
              <a:solidFill>
                <a:schemeClr val="bg1"/>
              </a:solidFill>
              <a:latin typeface="+mj-ea"/>
            </a:endParaRPr>
          </a:p>
        </p:txBody>
      </p:sp>
    </p:spTree>
    <p:extLst>
      <p:ext uri="{BB962C8B-B14F-4D97-AF65-F5344CB8AC3E}">
        <p14:creationId xmlns:p14="http://schemas.microsoft.com/office/powerpoint/2010/main" val="3404827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1+#ppt_w/2"/>
                                          </p:val>
                                        </p:tav>
                                        <p:tav tm="100000">
                                          <p:val>
                                            <p:strVal val="#ppt_x"/>
                                          </p:val>
                                        </p:tav>
                                      </p:tavLst>
                                    </p:anim>
                                    <p:anim calcmode="lin" valueType="num">
                                      <p:cBhvr additive="base">
                                        <p:cTn id="14" dur="5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正方形/長方形 1"/>
          <p:cNvSpPr/>
          <p:nvPr/>
        </p:nvSpPr>
        <p:spPr>
          <a:xfrm>
            <a:off x="179512" y="1196752"/>
            <a:ext cx="8964488" cy="1754326"/>
          </a:xfrm>
          <a:prstGeom prst="rect">
            <a:avLst/>
          </a:prstGeom>
        </p:spPr>
        <p:txBody>
          <a:bodyPr wrap="square">
            <a:spAutoFit/>
          </a:bodyPr>
          <a:lstStyle/>
          <a:p>
            <a:r>
              <a:rPr lang="ja-JP" altLang="en-US" sz="5400" b="1" dirty="0">
                <a:solidFill>
                  <a:schemeClr val="bg1"/>
                </a:solidFill>
                <a:latin typeface="+mj-ea"/>
              </a:rPr>
              <a:t>ほか</a:t>
            </a:r>
            <a:r>
              <a:rPr lang="ja-JP" altLang="en-US" sz="5400" b="1" dirty="0" smtClean="0">
                <a:solidFill>
                  <a:schemeClr val="bg1"/>
                </a:solidFill>
                <a:latin typeface="+mj-ea"/>
              </a:rPr>
              <a:t>の街の平和を守らなくていいのか！</a:t>
            </a:r>
            <a:endParaRPr lang="en-US" altLang="ja-JP" sz="5400" b="1" dirty="0">
              <a:solidFill>
                <a:schemeClr val="bg1"/>
              </a:solidFill>
              <a:latin typeface="+mj-ea"/>
            </a:endParaRPr>
          </a:p>
        </p:txBody>
      </p:sp>
      <p:sp>
        <p:nvSpPr>
          <p:cNvPr id="3" name="正方形/長方形 2"/>
          <p:cNvSpPr/>
          <p:nvPr/>
        </p:nvSpPr>
        <p:spPr>
          <a:xfrm>
            <a:off x="178476" y="3573016"/>
            <a:ext cx="8964488" cy="1938992"/>
          </a:xfrm>
          <a:prstGeom prst="rect">
            <a:avLst/>
          </a:prstGeom>
        </p:spPr>
        <p:txBody>
          <a:bodyPr wrap="square">
            <a:spAutoFit/>
          </a:bodyPr>
          <a:lstStyle/>
          <a:p>
            <a:r>
              <a:rPr lang="ja-JP" altLang="en-US" sz="4000" b="1" dirty="0">
                <a:solidFill>
                  <a:schemeClr val="bg1"/>
                </a:solidFill>
                <a:latin typeface="+mj-ea"/>
              </a:rPr>
              <a:t>ヘルメット</a:t>
            </a:r>
            <a:r>
              <a:rPr lang="ja-JP" altLang="en-US" sz="4000" b="1" dirty="0" smtClean="0">
                <a:solidFill>
                  <a:schemeClr val="bg1"/>
                </a:solidFill>
                <a:latin typeface="+mj-ea"/>
              </a:rPr>
              <a:t>が堅くて</a:t>
            </a:r>
            <a:r>
              <a:rPr lang="ja-JP" altLang="en-US" sz="4000" b="1" dirty="0">
                <a:solidFill>
                  <a:schemeClr val="bg1"/>
                </a:solidFill>
                <a:latin typeface="+mj-ea"/>
              </a:rPr>
              <a:t>危険</a:t>
            </a:r>
            <a:r>
              <a:rPr lang="ja-JP" altLang="en-US" sz="4000" b="1" dirty="0" smtClean="0">
                <a:solidFill>
                  <a:schemeClr val="bg1"/>
                </a:solidFill>
                <a:latin typeface="+mj-ea"/>
              </a:rPr>
              <a:t>です。</a:t>
            </a:r>
            <a:endParaRPr lang="en-US" altLang="ja-JP" sz="4000" b="1" dirty="0" smtClean="0">
              <a:solidFill>
                <a:schemeClr val="bg1"/>
              </a:solidFill>
              <a:latin typeface="+mj-ea"/>
            </a:endParaRPr>
          </a:p>
          <a:p>
            <a:r>
              <a:rPr lang="ja-JP" altLang="en-US" sz="4000" b="1" dirty="0">
                <a:solidFill>
                  <a:schemeClr val="bg1"/>
                </a:solidFill>
                <a:latin typeface="+mj-ea"/>
              </a:rPr>
              <a:t>子どもたち</a:t>
            </a:r>
            <a:r>
              <a:rPr lang="ja-JP" altLang="en-US" sz="4000" b="1" dirty="0" smtClean="0">
                <a:solidFill>
                  <a:schemeClr val="bg1"/>
                </a:solidFill>
                <a:latin typeface="+mj-ea"/>
              </a:rPr>
              <a:t>と</a:t>
            </a:r>
            <a:r>
              <a:rPr lang="ja-JP" altLang="en-US" sz="4000" b="1" dirty="0">
                <a:solidFill>
                  <a:schemeClr val="bg1"/>
                </a:solidFill>
                <a:latin typeface="+mj-ea"/>
              </a:rPr>
              <a:t>接するとき</a:t>
            </a:r>
            <a:r>
              <a:rPr lang="ja-JP" altLang="en-US" sz="4000" b="1" dirty="0" smtClean="0">
                <a:solidFill>
                  <a:schemeClr val="bg1"/>
                </a:solidFill>
                <a:latin typeface="+mj-ea"/>
              </a:rPr>
              <a:t>は柔らかいマスクにすべきです。</a:t>
            </a:r>
            <a:endParaRPr lang="en-US" altLang="ja-JP" sz="4000" b="1" dirty="0">
              <a:solidFill>
                <a:schemeClr val="bg1"/>
              </a:solidFill>
              <a:latin typeface="+mj-ea"/>
            </a:endParaRPr>
          </a:p>
        </p:txBody>
      </p:sp>
    </p:spTree>
    <p:extLst>
      <p:ext uri="{BB962C8B-B14F-4D97-AF65-F5344CB8AC3E}">
        <p14:creationId xmlns:p14="http://schemas.microsoft.com/office/powerpoint/2010/main" val="2934074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1+#ppt_w/2"/>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正方形/長方形 1"/>
          <p:cNvSpPr/>
          <p:nvPr/>
        </p:nvSpPr>
        <p:spPr>
          <a:xfrm>
            <a:off x="179512" y="1196752"/>
            <a:ext cx="8964488" cy="1446550"/>
          </a:xfrm>
          <a:prstGeom prst="rect">
            <a:avLst/>
          </a:prstGeom>
        </p:spPr>
        <p:txBody>
          <a:bodyPr wrap="square">
            <a:spAutoFit/>
          </a:bodyPr>
          <a:lstStyle/>
          <a:p>
            <a:r>
              <a:rPr lang="ja-JP" altLang="en-US" sz="4400" b="1" dirty="0">
                <a:solidFill>
                  <a:schemeClr val="bg1"/>
                </a:solidFill>
                <a:latin typeface="+mj-ea"/>
              </a:rPr>
              <a:t>子ども</a:t>
            </a:r>
            <a:r>
              <a:rPr lang="ja-JP" altLang="en-US" sz="4400" b="1" dirty="0" smtClean="0">
                <a:solidFill>
                  <a:schemeClr val="bg1"/>
                </a:solidFill>
                <a:latin typeface="+mj-ea"/>
              </a:rPr>
              <a:t>や老人など、さまざまな年代のメンバーをいれるべき。</a:t>
            </a:r>
            <a:endParaRPr lang="en-US" altLang="ja-JP" sz="4400" b="1" dirty="0">
              <a:solidFill>
                <a:schemeClr val="bg1"/>
              </a:solidFill>
              <a:latin typeface="+mj-ea"/>
            </a:endParaRPr>
          </a:p>
        </p:txBody>
      </p:sp>
      <p:sp>
        <p:nvSpPr>
          <p:cNvPr id="3" name="正方形/長方形 2"/>
          <p:cNvSpPr/>
          <p:nvPr/>
        </p:nvSpPr>
        <p:spPr>
          <a:xfrm>
            <a:off x="179512" y="3356992"/>
            <a:ext cx="8964488" cy="1754326"/>
          </a:xfrm>
          <a:prstGeom prst="rect">
            <a:avLst/>
          </a:prstGeom>
        </p:spPr>
        <p:txBody>
          <a:bodyPr wrap="square">
            <a:spAutoFit/>
          </a:bodyPr>
          <a:lstStyle/>
          <a:p>
            <a:r>
              <a:rPr lang="ja-JP" altLang="en-US" sz="3600" b="1" dirty="0" smtClean="0">
                <a:solidFill>
                  <a:schemeClr val="bg1"/>
                </a:solidFill>
                <a:latin typeface="+mj-ea"/>
              </a:rPr>
              <a:t>やりがい搾取に遭われてい</a:t>
            </a:r>
            <a:r>
              <a:rPr lang="ja-JP" altLang="en-US" sz="3600" b="1" dirty="0">
                <a:solidFill>
                  <a:schemeClr val="bg1"/>
                </a:solidFill>
                <a:latin typeface="+mj-ea"/>
              </a:rPr>
              <a:t>ま</a:t>
            </a:r>
            <a:r>
              <a:rPr lang="ja-JP" altLang="en-US" sz="3600" b="1" dirty="0" smtClean="0">
                <a:solidFill>
                  <a:schemeClr val="bg1"/>
                </a:solidFill>
                <a:latin typeface="+mj-ea"/>
              </a:rPr>
              <a:t>せんか？</a:t>
            </a:r>
            <a:endParaRPr lang="en-US" altLang="ja-JP" sz="3600" b="1" dirty="0" smtClean="0">
              <a:solidFill>
                <a:schemeClr val="bg1"/>
              </a:solidFill>
              <a:latin typeface="+mj-ea"/>
            </a:endParaRPr>
          </a:p>
          <a:p>
            <a:r>
              <a:rPr lang="ja-JP" altLang="en-US" sz="3600" b="1" dirty="0" smtClean="0">
                <a:solidFill>
                  <a:schemeClr val="bg1"/>
                </a:solidFill>
                <a:latin typeface="+mj-ea"/>
              </a:rPr>
              <a:t>ちゃんと正当な報酬を受け取って下さい。</a:t>
            </a:r>
            <a:endParaRPr lang="en-US" altLang="ja-JP" sz="3600" b="1" dirty="0" smtClean="0">
              <a:solidFill>
                <a:schemeClr val="bg1"/>
              </a:solidFill>
              <a:latin typeface="+mj-ea"/>
            </a:endParaRPr>
          </a:p>
          <a:p>
            <a:r>
              <a:rPr lang="ja-JP" altLang="en-US" sz="3600" b="1" dirty="0" smtClean="0">
                <a:solidFill>
                  <a:schemeClr val="bg1"/>
                </a:solidFill>
                <a:latin typeface="+mj-ea"/>
              </a:rPr>
              <a:t>でないと後に続く人がいなくなりますよ。</a:t>
            </a:r>
            <a:endParaRPr lang="en-US" altLang="ja-JP" sz="3600" b="1" dirty="0">
              <a:solidFill>
                <a:schemeClr val="bg1"/>
              </a:solidFill>
              <a:latin typeface="+mj-ea"/>
            </a:endParaRPr>
          </a:p>
        </p:txBody>
      </p:sp>
    </p:spTree>
    <p:extLst>
      <p:ext uri="{BB962C8B-B14F-4D97-AF65-F5344CB8AC3E}">
        <p14:creationId xmlns:p14="http://schemas.microsoft.com/office/powerpoint/2010/main" val="4191773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正方形/長方形 1"/>
          <p:cNvSpPr/>
          <p:nvPr/>
        </p:nvSpPr>
        <p:spPr>
          <a:xfrm>
            <a:off x="323528" y="764704"/>
            <a:ext cx="8964488" cy="2585323"/>
          </a:xfrm>
          <a:prstGeom prst="rect">
            <a:avLst/>
          </a:prstGeom>
        </p:spPr>
        <p:txBody>
          <a:bodyPr wrap="square">
            <a:spAutoFit/>
          </a:bodyPr>
          <a:lstStyle/>
          <a:p>
            <a:r>
              <a:rPr lang="ja-JP" altLang="en-US" sz="5300" b="1" dirty="0" smtClean="0">
                <a:solidFill>
                  <a:schemeClr val="bg1"/>
                </a:solidFill>
                <a:latin typeface="+mj-ea"/>
              </a:rPr>
              <a:t>「～だわ」とか「～だぜ」とか、性別にとらわれた言い回しは使うべきでは</a:t>
            </a:r>
            <a:r>
              <a:rPr lang="ja-JP" altLang="en-US" sz="5300" b="1" dirty="0">
                <a:solidFill>
                  <a:schemeClr val="bg1"/>
                </a:solidFill>
                <a:latin typeface="+mj-ea"/>
              </a:rPr>
              <a:t>な</a:t>
            </a:r>
            <a:r>
              <a:rPr lang="ja-JP" altLang="en-US" sz="5300" b="1" dirty="0" smtClean="0">
                <a:solidFill>
                  <a:schemeClr val="bg1"/>
                </a:solidFill>
                <a:latin typeface="+mj-ea"/>
              </a:rPr>
              <a:t>い！</a:t>
            </a:r>
            <a:endParaRPr lang="en-US" altLang="ja-JP" sz="5300" b="1" dirty="0">
              <a:solidFill>
                <a:schemeClr val="bg1"/>
              </a:solidFill>
              <a:latin typeface="+mj-ea"/>
            </a:endParaRPr>
          </a:p>
        </p:txBody>
      </p:sp>
      <p:sp>
        <p:nvSpPr>
          <p:cNvPr id="3" name="正方形/長方形 2"/>
          <p:cNvSpPr/>
          <p:nvPr/>
        </p:nvSpPr>
        <p:spPr>
          <a:xfrm>
            <a:off x="0" y="4581128"/>
            <a:ext cx="8964488" cy="707886"/>
          </a:xfrm>
          <a:prstGeom prst="rect">
            <a:avLst/>
          </a:prstGeom>
        </p:spPr>
        <p:txBody>
          <a:bodyPr wrap="square">
            <a:spAutoFit/>
          </a:bodyPr>
          <a:lstStyle/>
          <a:p>
            <a:r>
              <a:rPr lang="ja-JP" altLang="en-US" sz="4000" b="1" dirty="0" smtClean="0">
                <a:solidFill>
                  <a:schemeClr val="bg1"/>
                </a:solidFill>
                <a:latin typeface="+mj-ea"/>
              </a:rPr>
              <a:t>子どもが怖がるので出てこないでください。</a:t>
            </a:r>
            <a:endParaRPr lang="en-US" altLang="ja-JP" sz="4000" b="1" dirty="0">
              <a:solidFill>
                <a:schemeClr val="bg1"/>
              </a:solidFill>
              <a:latin typeface="+mj-ea"/>
            </a:endParaRPr>
          </a:p>
        </p:txBody>
      </p:sp>
    </p:spTree>
    <p:extLst>
      <p:ext uri="{BB962C8B-B14F-4D97-AF65-F5344CB8AC3E}">
        <p14:creationId xmlns:p14="http://schemas.microsoft.com/office/powerpoint/2010/main" val="1022500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0-#ppt_w/2"/>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タイトル 1"/>
          <p:cNvSpPr txBox="1">
            <a:spLocks/>
          </p:cNvSpPr>
          <p:nvPr/>
        </p:nvSpPr>
        <p:spPr>
          <a:xfrm>
            <a:off x="107504" y="3212976"/>
            <a:ext cx="8856984"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6600" dirty="0" smtClean="0">
                <a:solidFill>
                  <a:schemeClr val="bg1"/>
                </a:solidFill>
                <a:latin typeface="+mj-ea"/>
              </a:rPr>
              <a:t>居る</a:t>
            </a:r>
            <a:r>
              <a:rPr lang="ja-JP" altLang="en-US" sz="6600" dirty="0">
                <a:solidFill>
                  <a:schemeClr val="bg1"/>
                </a:solidFill>
                <a:latin typeface="+mj-ea"/>
              </a:rPr>
              <a:t>だけ</a:t>
            </a:r>
            <a:r>
              <a:rPr lang="ja-JP" altLang="en-US" sz="6600" dirty="0" smtClean="0">
                <a:solidFill>
                  <a:schemeClr val="bg1"/>
                </a:solidFill>
                <a:latin typeface="+mj-ea"/>
              </a:rPr>
              <a:t>で不快！</a:t>
            </a:r>
            <a:endParaRPr lang="en-US" altLang="ja-JP" sz="6600" dirty="0" smtClean="0">
              <a:solidFill>
                <a:schemeClr val="bg1"/>
              </a:solidFill>
              <a:latin typeface="+mj-ea"/>
            </a:endParaRPr>
          </a:p>
          <a:p>
            <a:endParaRPr lang="en-US" altLang="ja-JP" sz="2000" dirty="0" smtClean="0">
              <a:solidFill>
                <a:schemeClr val="bg1"/>
              </a:solidFill>
              <a:latin typeface="+mj-ea"/>
            </a:endParaRPr>
          </a:p>
          <a:p>
            <a:r>
              <a:rPr lang="ja-JP" altLang="en-US" sz="9600" dirty="0" smtClean="0">
                <a:solidFill>
                  <a:schemeClr val="bg1"/>
                </a:solidFill>
                <a:latin typeface="+mj-ea"/>
              </a:rPr>
              <a:t>存在ハラスメント</a:t>
            </a:r>
            <a:endParaRPr lang="en-US" altLang="ja-JP" sz="9600" dirty="0" smtClean="0">
              <a:solidFill>
                <a:schemeClr val="bg1"/>
              </a:solidFill>
              <a:latin typeface="+mj-ea"/>
            </a:endParaRPr>
          </a:p>
          <a:p>
            <a:endParaRPr lang="en-US" altLang="ja-JP" sz="8800" dirty="0" smtClean="0">
              <a:solidFill>
                <a:schemeClr val="bg1"/>
              </a:solidFill>
              <a:latin typeface="+mj-ea"/>
            </a:endParaRPr>
          </a:p>
        </p:txBody>
      </p:sp>
    </p:spTree>
    <p:extLst>
      <p:ext uri="{BB962C8B-B14F-4D97-AF65-F5344CB8AC3E}">
        <p14:creationId xmlns:p14="http://schemas.microsoft.com/office/powerpoint/2010/main" val="860601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701785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タイトル 1"/>
          <p:cNvSpPr txBox="1">
            <a:spLocks/>
          </p:cNvSpPr>
          <p:nvPr/>
        </p:nvSpPr>
        <p:spPr>
          <a:xfrm>
            <a:off x="-73024" y="3212976"/>
            <a:ext cx="9217024"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0000" dirty="0">
                <a:solidFill>
                  <a:schemeClr val="bg1"/>
                </a:solidFill>
                <a:latin typeface="+mj-ea"/>
              </a:rPr>
              <a:t>正義</a:t>
            </a:r>
            <a:r>
              <a:rPr lang="ja-JP" altLang="en-US" sz="10000" dirty="0" smtClean="0">
                <a:solidFill>
                  <a:schemeClr val="bg1"/>
                </a:solidFill>
                <a:latin typeface="+mj-ea"/>
              </a:rPr>
              <a:t>の</a:t>
            </a:r>
            <a:r>
              <a:rPr lang="ja-JP" altLang="en-US" sz="10000" dirty="0">
                <a:solidFill>
                  <a:schemeClr val="bg1"/>
                </a:solidFill>
                <a:latin typeface="+mj-ea"/>
              </a:rPr>
              <a:t>多様性</a:t>
            </a:r>
            <a:r>
              <a:rPr lang="ja-JP" altLang="en-US" sz="10000" dirty="0" smtClean="0">
                <a:solidFill>
                  <a:schemeClr val="bg1"/>
                </a:solidFill>
                <a:latin typeface="+mj-ea"/>
              </a:rPr>
              <a:t>を</a:t>
            </a:r>
            <a:endParaRPr lang="en-US" altLang="ja-JP" sz="10000" dirty="0" smtClean="0">
              <a:solidFill>
                <a:schemeClr val="bg1"/>
              </a:solidFill>
              <a:latin typeface="+mj-ea"/>
            </a:endParaRPr>
          </a:p>
          <a:p>
            <a:endParaRPr lang="en-US" altLang="ja-JP" sz="3200" dirty="0">
              <a:solidFill>
                <a:schemeClr val="bg1"/>
              </a:solidFill>
              <a:latin typeface="+mj-ea"/>
            </a:endParaRPr>
          </a:p>
          <a:p>
            <a:r>
              <a:rPr lang="ja-JP" altLang="en-US" sz="10000" dirty="0" smtClean="0">
                <a:solidFill>
                  <a:schemeClr val="bg1"/>
                </a:solidFill>
                <a:latin typeface="+mj-ea"/>
              </a:rPr>
              <a:t>尊重</a:t>
            </a:r>
            <a:r>
              <a:rPr lang="ja-JP" altLang="en-US" sz="10000" dirty="0">
                <a:solidFill>
                  <a:schemeClr val="bg1"/>
                </a:solidFill>
                <a:latin typeface="+mj-ea"/>
              </a:rPr>
              <a:t>しましょう</a:t>
            </a:r>
            <a:endParaRPr lang="en-US" altLang="ja-JP" sz="10000" dirty="0" smtClean="0">
              <a:solidFill>
                <a:schemeClr val="bg1"/>
              </a:solidFill>
              <a:latin typeface="+mj-ea"/>
            </a:endParaRPr>
          </a:p>
          <a:p>
            <a:endParaRPr lang="en-US" altLang="ja-JP" sz="10000" dirty="0" smtClean="0">
              <a:solidFill>
                <a:schemeClr val="bg1"/>
              </a:solidFill>
              <a:latin typeface="+mj-ea"/>
            </a:endParaRPr>
          </a:p>
        </p:txBody>
      </p:sp>
    </p:spTree>
    <p:extLst>
      <p:ext uri="{BB962C8B-B14F-4D97-AF65-F5344CB8AC3E}">
        <p14:creationId xmlns:p14="http://schemas.microsoft.com/office/powerpoint/2010/main" val="661942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タイトル 1"/>
          <p:cNvSpPr txBox="1">
            <a:spLocks/>
          </p:cNvSpPr>
          <p:nvPr/>
        </p:nvSpPr>
        <p:spPr>
          <a:xfrm>
            <a:off x="408227" y="3356992"/>
            <a:ext cx="82296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3600" dirty="0" smtClean="0">
                <a:solidFill>
                  <a:schemeClr val="bg1"/>
                </a:solidFill>
                <a:latin typeface="ＭＳ Ｐ明朝" panose="02020600040205080304" pitchFamily="18" charset="-128"/>
                <a:ea typeface="ＭＳ Ｐ明朝" panose="02020600040205080304" pitchFamily="18" charset="-128"/>
              </a:rPr>
              <a:t>　ヒーロー</a:t>
            </a:r>
            <a:r>
              <a:rPr lang="ja-JP" altLang="en-US" sz="3600" dirty="0">
                <a:solidFill>
                  <a:schemeClr val="bg1"/>
                </a:solidFill>
                <a:latin typeface="ＭＳ Ｐ明朝" panose="02020600040205080304" pitchFamily="18" charset="-128"/>
                <a:ea typeface="ＭＳ Ｐ明朝" panose="02020600040205080304" pitchFamily="18" charset="-128"/>
              </a:rPr>
              <a:t>の歴史を</a:t>
            </a:r>
            <a:r>
              <a:rPr lang="ja-JP" altLang="en-US" sz="3600" dirty="0" smtClean="0">
                <a:solidFill>
                  <a:schemeClr val="bg1"/>
                </a:solidFill>
                <a:latin typeface="ＭＳ Ｐ明朝" panose="02020600040205080304" pitchFamily="18" charset="-128"/>
                <a:ea typeface="ＭＳ Ｐ明朝" panose="02020600040205080304" pitchFamily="18" charset="-128"/>
              </a:rPr>
              <a:t>鑑みれば、それ （リーダー</a:t>
            </a:r>
            <a:r>
              <a:rPr lang="ja-JP" altLang="en-US" sz="3600" dirty="0">
                <a:solidFill>
                  <a:schemeClr val="bg1"/>
                </a:solidFill>
                <a:latin typeface="ＭＳ Ｐ明朝" panose="02020600040205080304" pitchFamily="18" charset="-128"/>
                <a:ea typeface="ＭＳ Ｐ明朝" panose="02020600040205080304" pitchFamily="18" charset="-128"/>
              </a:rPr>
              <a:t>をしている者がたまたま赤色だったということ：</a:t>
            </a:r>
            <a:r>
              <a:rPr lang="ja-JP" altLang="en-US" sz="3600" dirty="0" smtClean="0">
                <a:solidFill>
                  <a:schemeClr val="bg1"/>
                </a:solidFill>
                <a:latin typeface="ＭＳ Ｐ明朝" panose="02020600040205080304" pitchFamily="18" charset="-128"/>
                <a:ea typeface="ＭＳ Ｐ明朝" panose="02020600040205080304" pitchFamily="18" charset="-128"/>
              </a:rPr>
              <a:t>引用者注） は</a:t>
            </a:r>
            <a:r>
              <a:rPr lang="ja-JP" altLang="en-US" sz="3600" dirty="0">
                <a:solidFill>
                  <a:schemeClr val="bg1"/>
                </a:solidFill>
                <a:latin typeface="ＭＳ Ｐ明朝" panose="02020600040205080304" pitchFamily="18" charset="-128"/>
                <a:ea typeface="ＭＳ Ｐ明朝" panose="02020600040205080304" pitchFamily="18" charset="-128"/>
              </a:rPr>
              <a:t>詭弁としか言えない</a:t>
            </a:r>
            <a:r>
              <a:rPr lang="ja-JP" altLang="en-US" sz="3600" dirty="0" smtClean="0">
                <a:solidFill>
                  <a:schemeClr val="bg1"/>
                </a:solidFill>
                <a:latin typeface="ＭＳ Ｐ明朝" panose="02020600040205080304" pitchFamily="18" charset="-128"/>
                <a:ea typeface="ＭＳ Ｐ明朝" panose="02020600040205080304" pitchFamily="18" charset="-128"/>
              </a:rPr>
              <a:t>。</a:t>
            </a:r>
            <a:endParaRPr lang="en-US" altLang="ja-JP" sz="3600" dirty="0" smtClean="0">
              <a:solidFill>
                <a:schemeClr val="bg1"/>
              </a:solidFill>
              <a:latin typeface="ＭＳ Ｐ明朝" panose="02020600040205080304" pitchFamily="18" charset="-128"/>
              <a:ea typeface="ＭＳ Ｐ明朝" panose="02020600040205080304" pitchFamily="18" charset="-128"/>
            </a:endParaRPr>
          </a:p>
          <a:p>
            <a:pPr algn="l"/>
            <a:r>
              <a:rPr lang="ja-JP" altLang="en-US" sz="3600" dirty="0">
                <a:solidFill>
                  <a:schemeClr val="bg1"/>
                </a:solidFill>
                <a:latin typeface="ＭＳ Ｐ明朝" panose="02020600040205080304" pitchFamily="18" charset="-128"/>
                <a:ea typeface="ＭＳ Ｐ明朝" panose="02020600040205080304" pitchFamily="18" charset="-128"/>
              </a:rPr>
              <a:t>　</a:t>
            </a:r>
            <a:r>
              <a:rPr lang="ja-JP" altLang="en-US" sz="3600" dirty="0" smtClean="0">
                <a:latin typeface="ＭＳ Ｐ明朝" panose="02020600040205080304" pitchFamily="18" charset="-128"/>
                <a:ea typeface="ＭＳ Ｐ明朝" panose="02020600040205080304" pitchFamily="18" charset="-128"/>
              </a:rPr>
              <a:t>赤色</a:t>
            </a:r>
            <a:r>
              <a:rPr lang="ja-JP" altLang="en-US" sz="3600" dirty="0">
                <a:latin typeface="ＭＳ Ｐ明朝" panose="02020600040205080304" pitchFamily="18" charset="-128"/>
                <a:ea typeface="ＭＳ Ｐ明朝" panose="02020600040205080304" pitchFamily="18" charset="-128"/>
              </a:rPr>
              <a:t>＝</a:t>
            </a:r>
            <a:r>
              <a:rPr lang="ja-JP" altLang="en-US" sz="3600" dirty="0" smtClean="0">
                <a:latin typeface="ＭＳ Ｐ明朝" panose="02020600040205080304" pitchFamily="18" charset="-128"/>
                <a:ea typeface="ＭＳ Ｐ明朝" panose="02020600040205080304" pitchFamily="18" charset="-128"/>
              </a:rPr>
              <a:t>リーダーといった、前時代的な色による役割分担は、それを盲目的に踏襲すること</a:t>
            </a:r>
            <a:r>
              <a:rPr lang="ja-JP" altLang="en-US" sz="3600" dirty="0">
                <a:latin typeface="ＭＳ Ｐ明朝" panose="02020600040205080304" pitchFamily="18" charset="-128"/>
                <a:ea typeface="ＭＳ Ｐ明朝" panose="02020600040205080304" pitchFamily="18" charset="-128"/>
              </a:rPr>
              <a:t>に</a:t>
            </a:r>
            <a:r>
              <a:rPr lang="ja-JP" altLang="en-US" sz="3600" dirty="0" smtClean="0">
                <a:latin typeface="ＭＳ Ｐ明朝" panose="02020600040205080304" pitchFamily="18" charset="-128"/>
                <a:ea typeface="ＭＳ Ｐ明朝" panose="02020600040205080304" pitchFamily="18" charset="-128"/>
              </a:rPr>
              <a:t>よって多様性の促進を阻害し、古い因習に固執する土壌を育む。</a:t>
            </a:r>
            <a:endParaRPr lang="en-US" altLang="ja-JP" sz="3600" dirty="0" smtClean="0">
              <a:latin typeface="ＭＳ Ｐ明朝" panose="02020600040205080304" pitchFamily="18" charset="-128"/>
              <a:ea typeface="ＭＳ Ｐ明朝" panose="02020600040205080304" pitchFamily="18" charset="-128"/>
            </a:endParaRPr>
          </a:p>
          <a:p>
            <a:pPr algn="l"/>
            <a:r>
              <a:rPr lang="ja-JP" altLang="en-US" sz="3600" dirty="0">
                <a:latin typeface="ＭＳ Ｐ明朝" panose="02020600040205080304" pitchFamily="18" charset="-128"/>
                <a:ea typeface="ＭＳ Ｐ明朝" panose="02020600040205080304" pitchFamily="18" charset="-128"/>
              </a:rPr>
              <a:t>　</a:t>
            </a:r>
            <a:r>
              <a:rPr lang="ja-JP" altLang="en-US" sz="3600" dirty="0" smtClean="0">
                <a:latin typeface="ＭＳ Ｐ明朝" panose="02020600040205080304" pitchFamily="18" charset="-128"/>
                <a:ea typeface="ＭＳ Ｐ明朝" panose="02020600040205080304" pitchFamily="18" charset="-128"/>
              </a:rPr>
              <a:t>とりわけ今後の多様性社会を構築してゆくべき若い世代に及ぼす悪影響は大きく、赤色リーダーは早急に撲滅すべき喫緊の課題である。</a:t>
            </a:r>
            <a:endParaRPr lang="ja-JP" altLang="en-US" sz="3600" dirty="0">
              <a:latin typeface="ＭＳ Ｐ明朝" panose="02020600040205080304" pitchFamily="18" charset="-128"/>
              <a:ea typeface="ＭＳ Ｐ明朝" panose="02020600040205080304" pitchFamily="18" charset="-128"/>
            </a:endParaRPr>
          </a:p>
          <a:p>
            <a:pPr algn="l"/>
            <a:endParaRPr lang="en-US" altLang="ja-JP" sz="3600" dirty="0" smtClean="0">
              <a:solidFill>
                <a:schemeClr val="bg1"/>
              </a:solidFill>
              <a:latin typeface="ＭＳ Ｐ明朝" panose="02020600040205080304" pitchFamily="18" charset="-128"/>
              <a:ea typeface="ＭＳ Ｐ明朝" panose="02020600040205080304" pitchFamily="18" charset="-128"/>
            </a:endParaRPr>
          </a:p>
          <a:p>
            <a:pPr algn="l"/>
            <a:endParaRPr lang="en-US" altLang="ja-JP" sz="3600" dirty="0" smtClean="0">
              <a:solidFill>
                <a:schemeClr val="bg1"/>
              </a:solidFill>
              <a:latin typeface="ＭＳ Ｐ明朝" panose="02020600040205080304" pitchFamily="18" charset="-128"/>
              <a:ea typeface="ＭＳ Ｐ明朝" panose="02020600040205080304" pitchFamily="18" charset="-128"/>
            </a:endParaRPr>
          </a:p>
        </p:txBody>
      </p:sp>
      <p:sp>
        <p:nvSpPr>
          <p:cNvPr id="2" name="テキスト ボックス 1"/>
          <p:cNvSpPr txBox="1"/>
          <p:nvPr/>
        </p:nvSpPr>
        <p:spPr>
          <a:xfrm>
            <a:off x="3635896" y="177686"/>
            <a:ext cx="1440160" cy="338554"/>
          </a:xfrm>
          <a:prstGeom prst="rect">
            <a:avLst/>
          </a:prstGeom>
          <a:noFill/>
        </p:spPr>
        <p:txBody>
          <a:bodyPr wrap="square" rtlCol="0">
            <a:spAutoFit/>
          </a:bodyPr>
          <a:lstStyle/>
          <a:p>
            <a:pPr algn="ctr"/>
            <a:r>
              <a:rPr kumimoji="1" lang="ja-JP" altLang="en-US" sz="1600" dirty="0" smtClean="0">
                <a:solidFill>
                  <a:schemeClr val="bg1"/>
                </a:solidFill>
                <a:latin typeface="ＭＳ Ｐ明朝" panose="02020600040205080304" pitchFamily="18" charset="-128"/>
                <a:ea typeface="ＭＳ Ｐ明朝" panose="02020600040205080304" pitchFamily="18" charset="-128"/>
              </a:rPr>
              <a:t>かんが</a:t>
            </a:r>
            <a:endParaRPr kumimoji="1" lang="ja-JP" altLang="en-US" sz="1600" dirty="0">
              <a:solidFill>
                <a:schemeClr val="bg1"/>
              </a:solidFill>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306676192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正方形/長方形 3"/>
          <p:cNvSpPr/>
          <p:nvPr/>
        </p:nvSpPr>
        <p:spPr>
          <a:xfrm>
            <a:off x="395536" y="1271662"/>
            <a:ext cx="8964488" cy="1077218"/>
          </a:xfrm>
          <a:prstGeom prst="rect">
            <a:avLst/>
          </a:prstGeom>
        </p:spPr>
        <p:txBody>
          <a:bodyPr wrap="square">
            <a:spAutoFit/>
          </a:bodyPr>
          <a:lstStyle/>
          <a:p>
            <a:r>
              <a:rPr lang="ja-JP" altLang="en-US" sz="3200" b="1" dirty="0" smtClean="0">
                <a:solidFill>
                  <a:schemeClr val="bg1"/>
                </a:solidFill>
                <a:latin typeface="+mj-ea"/>
              </a:rPr>
              <a:t>・</a:t>
            </a:r>
            <a:r>
              <a:rPr lang="en-US" altLang="ja-JP" sz="3200" b="1" dirty="0" smtClean="0">
                <a:solidFill>
                  <a:schemeClr val="bg1"/>
                </a:solidFill>
                <a:latin typeface="+mj-ea"/>
              </a:rPr>
              <a:t>I Want You Back/Jackson 5</a:t>
            </a:r>
          </a:p>
          <a:p>
            <a:r>
              <a:rPr lang="ja-JP" altLang="en-US" sz="3200" b="1" dirty="0" smtClean="0">
                <a:solidFill>
                  <a:schemeClr val="bg1"/>
                </a:solidFill>
                <a:latin typeface="+mj-ea"/>
              </a:rPr>
              <a:t>　（帰ってほしいの</a:t>
            </a:r>
            <a:r>
              <a:rPr lang="en-US" altLang="ja-JP" sz="3200" b="1" dirty="0" smtClean="0">
                <a:solidFill>
                  <a:schemeClr val="bg1"/>
                </a:solidFill>
                <a:latin typeface="+mj-ea"/>
              </a:rPr>
              <a:t>/</a:t>
            </a:r>
            <a:r>
              <a:rPr lang="ja-JP" altLang="en-US" sz="3200" b="1" dirty="0" smtClean="0">
                <a:solidFill>
                  <a:schemeClr val="bg1"/>
                </a:solidFill>
                <a:latin typeface="+mj-ea"/>
              </a:rPr>
              <a:t>ジャクソン５）</a:t>
            </a:r>
            <a:endParaRPr lang="en-US" altLang="ja-JP" sz="3200" b="1" dirty="0" smtClean="0">
              <a:solidFill>
                <a:schemeClr val="bg1"/>
              </a:solidFill>
              <a:latin typeface="+mj-ea"/>
            </a:endParaRPr>
          </a:p>
        </p:txBody>
      </p:sp>
      <p:sp>
        <p:nvSpPr>
          <p:cNvPr id="6" name="正方形/長方形 5"/>
          <p:cNvSpPr/>
          <p:nvPr/>
        </p:nvSpPr>
        <p:spPr>
          <a:xfrm>
            <a:off x="395536" y="2476041"/>
            <a:ext cx="8964488" cy="1477328"/>
          </a:xfrm>
          <a:prstGeom prst="rect">
            <a:avLst/>
          </a:prstGeom>
        </p:spPr>
        <p:txBody>
          <a:bodyPr wrap="square">
            <a:spAutoFit/>
          </a:bodyPr>
          <a:lstStyle/>
          <a:p>
            <a:r>
              <a:rPr lang="ja-JP" altLang="en-US" sz="3200" b="1" dirty="0" smtClean="0">
                <a:solidFill>
                  <a:schemeClr val="bg1"/>
                </a:solidFill>
                <a:latin typeface="+mj-ea"/>
              </a:rPr>
              <a:t>・レクイエム</a:t>
            </a:r>
            <a:r>
              <a:rPr lang="en-US" altLang="ja-JP" sz="3200" b="1" dirty="0" smtClean="0">
                <a:solidFill>
                  <a:schemeClr val="bg1"/>
                </a:solidFill>
                <a:latin typeface="+mj-ea"/>
              </a:rPr>
              <a:t>-</a:t>
            </a:r>
            <a:r>
              <a:rPr lang="ja-JP" altLang="en-US" sz="3200" b="1" dirty="0" smtClean="0">
                <a:solidFill>
                  <a:schemeClr val="bg1"/>
                </a:solidFill>
                <a:latin typeface="+mj-ea"/>
              </a:rPr>
              <a:t>怒りの日</a:t>
            </a:r>
            <a:r>
              <a:rPr lang="en-US" altLang="ja-JP" sz="3200" b="1" dirty="0" smtClean="0">
                <a:solidFill>
                  <a:schemeClr val="bg1"/>
                </a:solidFill>
                <a:latin typeface="+mj-ea"/>
              </a:rPr>
              <a:t>&lt;</a:t>
            </a:r>
            <a:r>
              <a:rPr lang="ja-JP" altLang="en-US" sz="3200" b="1" dirty="0" smtClean="0">
                <a:solidFill>
                  <a:schemeClr val="bg1"/>
                </a:solidFill>
                <a:latin typeface="+mj-ea"/>
              </a:rPr>
              <a:t>ヴェルディ</a:t>
            </a:r>
            <a:r>
              <a:rPr lang="en-US" altLang="ja-JP" sz="3200" b="1" dirty="0" smtClean="0">
                <a:solidFill>
                  <a:schemeClr val="bg1"/>
                </a:solidFill>
                <a:latin typeface="+mj-ea"/>
              </a:rPr>
              <a:t>&gt;</a:t>
            </a:r>
          </a:p>
          <a:p>
            <a:r>
              <a:rPr lang="ja-JP" altLang="en-US" sz="2400" b="1" dirty="0" smtClean="0">
                <a:solidFill>
                  <a:schemeClr val="bg1"/>
                </a:solidFill>
                <a:latin typeface="+mj-ea"/>
              </a:rPr>
              <a:t>    </a:t>
            </a:r>
            <a:r>
              <a:rPr lang="ja-JP" altLang="en-US" b="1" dirty="0" smtClean="0">
                <a:solidFill>
                  <a:schemeClr val="bg1"/>
                </a:solidFill>
                <a:latin typeface="+mj-ea"/>
              </a:rPr>
              <a:t>ハンガリー国立歌劇場合唱団、</a:t>
            </a:r>
            <a:r>
              <a:rPr lang="ja-JP" altLang="en-US" b="1" dirty="0">
                <a:solidFill>
                  <a:schemeClr val="bg1"/>
                </a:solidFill>
                <a:latin typeface="+mj-ea"/>
              </a:rPr>
              <a:t>ハンガリー国立</a:t>
            </a:r>
            <a:r>
              <a:rPr lang="ja-JP" altLang="en-US" b="1" dirty="0" smtClean="0">
                <a:solidFill>
                  <a:schemeClr val="bg1"/>
                </a:solidFill>
                <a:latin typeface="+mj-ea"/>
              </a:rPr>
              <a:t>歌劇場管弦楽団、</a:t>
            </a:r>
            <a:endParaRPr lang="en-US" altLang="ja-JP" b="1" dirty="0" smtClean="0">
              <a:solidFill>
                <a:schemeClr val="bg1"/>
              </a:solidFill>
              <a:latin typeface="+mj-ea"/>
            </a:endParaRPr>
          </a:p>
          <a:p>
            <a:r>
              <a:rPr lang="ja-JP" altLang="en-US" b="1" dirty="0" smtClean="0">
                <a:solidFill>
                  <a:schemeClr val="bg1"/>
                </a:solidFill>
                <a:latin typeface="+mj-ea"/>
              </a:rPr>
              <a:t>      ピエール・ジョルジョ・モランディ（指揮）</a:t>
            </a:r>
            <a:endParaRPr lang="en-US" altLang="ja-JP" b="1" dirty="0" smtClean="0">
              <a:solidFill>
                <a:schemeClr val="bg1"/>
              </a:solidFill>
              <a:latin typeface="+mj-ea"/>
            </a:endParaRPr>
          </a:p>
          <a:p>
            <a:r>
              <a:rPr lang="en-US" altLang="ja-JP" sz="1600" b="1" dirty="0" smtClean="0">
                <a:solidFill>
                  <a:schemeClr val="bg1"/>
                </a:solidFill>
                <a:latin typeface="+mj-ea"/>
              </a:rPr>
              <a:t>          CD『</a:t>
            </a:r>
            <a:r>
              <a:rPr lang="ja-JP" altLang="en-US" sz="1600" b="1" dirty="0" smtClean="0">
                <a:solidFill>
                  <a:schemeClr val="bg1"/>
                </a:solidFill>
                <a:latin typeface="+mj-ea"/>
              </a:rPr>
              <a:t>交響戦艦ショスタコーヴィチ</a:t>
            </a:r>
            <a:r>
              <a:rPr lang="en-US" altLang="ja-JP" sz="1600" b="1" dirty="0" smtClean="0">
                <a:solidFill>
                  <a:schemeClr val="bg1"/>
                </a:solidFill>
                <a:latin typeface="+mj-ea"/>
              </a:rPr>
              <a:t> </a:t>
            </a:r>
            <a:r>
              <a:rPr lang="ja-JP" altLang="en-US" sz="1600" b="1" dirty="0" smtClean="0">
                <a:solidFill>
                  <a:schemeClr val="bg1"/>
                </a:solidFill>
                <a:latin typeface="+mj-ea"/>
              </a:rPr>
              <a:t>～ヒーロー風クラシック名曲集</a:t>
            </a:r>
            <a:r>
              <a:rPr lang="en-US" altLang="ja-JP" sz="1600" b="1" dirty="0" smtClean="0">
                <a:solidFill>
                  <a:schemeClr val="bg1"/>
                </a:solidFill>
                <a:latin typeface="+mj-ea"/>
              </a:rPr>
              <a:t>』</a:t>
            </a:r>
            <a:r>
              <a:rPr lang="ja-JP" altLang="en-US" sz="1600" b="1" dirty="0" smtClean="0">
                <a:solidFill>
                  <a:schemeClr val="bg1"/>
                </a:solidFill>
                <a:latin typeface="+mj-ea"/>
              </a:rPr>
              <a:t>より</a:t>
            </a:r>
            <a:endParaRPr lang="en-US" altLang="ja-JP" sz="1600" b="1" dirty="0" smtClean="0">
              <a:solidFill>
                <a:schemeClr val="bg1"/>
              </a:solidFill>
              <a:latin typeface="+mj-ea"/>
            </a:endParaRPr>
          </a:p>
        </p:txBody>
      </p:sp>
      <p:sp>
        <p:nvSpPr>
          <p:cNvPr id="7" name="正方形/長方形 6"/>
          <p:cNvSpPr/>
          <p:nvPr/>
        </p:nvSpPr>
        <p:spPr>
          <a:xfrm>
            <a:off x="395536" y="4132225"/>
            <a:ext cx="8964488" cy="1415772"/>
          </a:xfrm>
          <a:prstGeom prst="rect">
            <a:avLst/>
          </a:prstGeom>
        </p:spPr>
        <p:txBody>
          <a:bodyPr wrap="square">
            <a:spAutoFit/>
          </a:bodyPr>
          <a:lstStyle/>
          <a:p>
            <a:r>
              <a:rPr lang="ja-JP" altLang="en-US" sz="2800" b="1" dirty="0" smtClean="0">
                <a:solidFill>
                  <a:schemeClr val="bg1"/>
                </a:solidFill>
                <a:latin typeface="+mj-ea"/>
              </a:rPr>
              <a:t>・アヴェ・マリア </a:t>
            </a:r>
            <a:r>
              <a:rPr lang="en-US" altLang="ja-JP" sz="2800" b="1" dirty="0" smtClean="0">
                <a:solidFill>
                  <a:schemeClr val="bg1"/>
                </a:solidFill>
                <a:latin typeface="+mj-ea"/>
              </a:rPr>
              <a:t>D839</a:t>
            </a:r>
            <a:r>
              <a:rPr lang="ja-JP" altLang="en-US" sz="2800" b="1" dirty="0" smtClean="0">
                <a:solidFill>
                  <a:schemeClr val="bg1"/>
                </a:solidFill>
                <a:latin typeface="+mj-ea"/>
              </a:rPr>
              <a:t>（</a:t>
            </a:r>
            <a:r>
              <a:rPr lang="ja-JP" altLang="en-US" sz="2800" b="1" dirty="0" smtClean="0">
                <a:solidFill>
                  <a:schemeClr val="bg1"/>
                </a:solidFill>
                <a:latin typeface="+mj-ea"/>
              </a:rPr>
              <a:t>シューベルト</a:t>
            </a:r>
            <a:r>
              <a:rPr lang="en-US" altLang="ja-JP" sz="2800" b="1" dirty="0" smtClean="0">
                <a:solidFill>
                  <a:schemeClr val="bg1"/>
                </a:solidFill>
                <a:latin typeface="+mj-ea"/>
              </a:rPr>
              <a:t>/</a:t>
            </a:r>
            <a:r>
              <a:rPr lang="ja-JP" altLang="en-US" sz="2800" b="1" dirty="0" smtClean="0">
                <a:solidFill>
                  <a:schemeClr val="bg1"/>
                </a:solidFill>
                <a:latin typeface="+mj-ea"/>
              </a:rPr>
              <a:t>サバティーニ</a:t>
            </a:r>
            <a:r>
              <a:rPr lang="ja-JP" altLang="en-US" sz="2800" b="1" dirty="0" smtClean="0">
                <a:solidFill>
                  <a:schemeClr val="bg1"/>
                </a:solidFill>
                <a:latin typeface="+mj-ea"/>
              </a:rPr>
              <a:t>編曲</a:t>
            </a:r>
            <a:r>
              <a:rPr lang="ja-JP" altLang="en-US" sz="2800" b="1" dirty="0">
                <a:solidFill>
                  <a:schemeClr val="bg1"/>
                </a:solidFill>
                <a:latin typeface="+mj-ea"/>
              </a:rPr>
              <a:t>）</a:t>
            </a:r>
            <a:endParaRPr lang="en-US" altLang="ja-JP" sz="2800" b="1" dirty="0" smtClean="0">
              <a:solidFill>
                <a:schemeClr val="bg1"/>
              </a:solidFill>
              <a:latin typeface="+mj-ea"/>
            </a:endParaRPr>
          </a:p>
          <a:p>
            <a:r>
              <a:rPr lang="ja-JP" altLang="en-US" sz="2400" b="1" dirty="0" smtClean="0">
                <a:solidFill>
                  <a:schemeClr val="bg1"/>
                </a:solidFill>
                <a:latin typeface="+mj-ea"/>
              </a:rPr>
              <a:t>      </a:t>
            </a:r>
            <a:r>
              <a:rPr lang="ja-JP" altLang="en-US" b="1" dirty="0" smtClean="0">
                <a:solidFill>
                  <a:schemeClr val="bg1"/>
                </a:solidFill>
                <a:latin typeface="+mj-ea"/>
              </a:rPr>
              <a:t>ウィーン・フィルハーモニー管弦楽団、レオンティン・</a:t>
            </a:r>
            <a:r>
              <a:rPr lang="ja-JP" altLang="en-US" b="1" dirty="0" smtClean="0">
                <a:solidFill>
                  <a:schemeClr val="bg1"/>
                </a:solidFill>
                <a:latin typeface="+mj-ea"/>
              </a:rPr>
              <a:t>プライス</a:t>
            </a:r>
            <a:r>
              <a:rPr lang="ja-JP" altLang="en-US" b="1" dirty="0">
                <a:solidFill>
                  <a:schemeClr val="bg1"/>
                </a:solidFill>
                <a:latin typeface="+mj-ea"/>
              </a:rPr>
              <a:t>（</a:t>
            </a:r>
            <a:r>
              <a:rPr lang="ja-JP" altLang="en-US" b="1" dirty="0" smtClean="0">
                <a:solidFill>
                  <a:schemeClr val="bg1"/>
                </a:solidFill>
                <a:latin typeface="+mj-ea"/>
              </a:rPr>
              <a:t>ソプラノ</a:t>
            </a:r>
            <a:r>
              <a:rPr lang="ja-JP" altLang="en-US" b="1" dirty="0">
                <a:solidFill>
                  <a:schemeClr val="bg1"/>
                </a:solidFill>
                <a:latin typeface="+mj-ea"/>
              </a:rPr>
              <a:t>）</a:t>
            </a:r>
            <a:endParaRPr lang="en-US" altLang="ja-JP" b="1" dirty="0" smtClean="0">
              <a:solidFill>
                <a:schemeClr val="bg1"/>
              </a:solidFill>
              <a:latin typeface="+mj-ea"/>
            </a:endParaRPr>
          </a:p>
          <a:p>
            <a:r>
              <a:rPr lang="ja-JP" altLang="en-US" b="1" dirty="0" smtClean="0">
                <a:solidFill>
                  <a:schemeClr val="bg1"/>
                </a:solidFill>
                <a:latin typeface="+mj-ea"/>
              </a:rPr>
              <a:t>        </a:t>
            </a:r>
            <a:r>
              <a:rPr lang="ja-JP" altLang="en-US" b="1" dirty="0" smtClean="0">
                <a:solidFill>
                  <a:schemeClr val="bg1"/>
                </a:solidFill>
                <a:latin typeface="+mj-ea"/>
              </a:rPr>
              <a:t>ヘルベルト</a:t>
            </a:r>
            <a:r>
              <a:rPr lang="ja-JP" altLang="en-US" b="1" dirty="0" smtClean="0">
                <a:solidFill>
                  <a:schemeClr val="bg1"/>
                </a:solidFill>
                <a:latin typeface="+mj-ea"/>
              </a:rPr>
              <a:t>・フォン・</a:t>
            </a:r>
            <a:r>
              <a:rPr lang="ja-JP" altLang="en-US" b="1" dirty="0" smtClean="0">
                <a:solidFill>
                  <a:schemeClr val="bg1"/>
                </a:solidFill>
                <a:latin typeface="+mj-ea"/>
              </a:rPr>
              <a:t>カラヤン（指揮）</a:t>
            </a:r>
            <a:endParaRPr lang="en-US" altLang="ja-JP" b="1" dirty="0" smtClean="0">
              <a:solidFill>
                <a:schemeClr val="bg1"/>
              </a:solidFill>
              <a:latin typeface="+mj-ea"/>
            </a:endParaRPr>
          </a:p>
          <a:p>
            <a:r>
              <a:rPr lang="en-US" altLang="ja-JP" sz="1600" b="1" dirty="0" smtClean="0">
                <a:solidFill>
                  <a:schemeClr val="bg1"/>
                </a:solidFill>
                <a:latin typeface="+mj-ea"/>
              </a:rPr>
              <a:t>             CD『</a:t>
            </a:r>
            <a:r>
              <a:rPr lang="ja-JP" altLang="en-US" sz="1600" b="1" dirty="0" smtClean="0">
                <a:solidFill>
                  <a:schemeClr val="bg1"/>
                </a:solidFill>
                <a:latin typeface="+mj-ea"/>
              </a:rPr>
              <a:t>カラヤン・ベスト </a:t>
            </a:r>
            <a:r>
              <a:rPr lang="en-US" altLang="ja-JP" sz="1600" b="1" dirty="0" smtClean="0">
                <a:solidFill>
                  <a:schemeClr val="bg1"/>
                </a:solidFill>
                <a:latin typeface="+mj-ea"/>
              </a:rPr>
              <a:t>101』</a:t>
            </a:r>
            <a:r>
              <a:rPr lang="ja-JP" altLang="en-US" sz="1600" b="1" dirty="0" smtClean="0">
                <a:solidFill>
                  <a:schemeClr val="bg1"/>
                </a:solidFill>
                <a:latin typeface="+mj-ea"/>
              </a:rPr>
              <a:t>より</a:t>
            </a:r>
            <a:endParaRPr lang="en-US" altLang="ja-JP" sz="1600" b="1" dirty="0" smtClean="0">
              <a:solidFill>
                <a:schemeClr val="bg1"/>
              </a:solidFill>
              <a:latin typeface="+mj-ea"/>
            </a:endParaRPr>
          </a:p>
        </p:txBody>
      </p:sp>
      <p:sp>
        <p:nvSpPr>
          <p:cNvPr id="8" name="正方形/長方形 7"/>
          <p:cNvSpPr/>
          <p:nvPr/>
        </p:nvSpPr>
        <p:spPr>
          <a:xfrm>
            <a:off x="74098" y="5749776"/>
            <a:ext cx="8964488" cy="584775"/>
          </a:xfrm>
          <a:prstGeom prst="rect">
            <a:avLst/>
          </a:prstGeom>
        </p:spPr>
        <p:txBody>
          <a:bodyPr wrap="square">
            <a:spAutoFit/>
          </a:bodyPr>
          <a:lstStyle/>
          <a:p>
            <a:r>
              <a:rPr lang="ja-JP" altLang="en-US" sz="3200" b="1" dirty="0" smtClean="0">
                <a:solidFill>
                  <a:schemeClr val="bg1"/>
                </a:solidFill>
                <a:latin typeface="+mj-ea"/>
              </a:rPr>
              <a:t>・</a:t>
            </a:r>
            <a:r>
              <a:rPr lang="en-US" altLang="ja-JP" sz="3200" b="1" dirty="0" smtClean="0">
                <a:solidFill>
                  <a:schemeClr val="bg1"/>
                </a:solidFill>
                <a:latin typeface="+mj-ea"/>
              </a:rPr>
              <a:t>Forever Young/</a:t>
            </a:r>
            <a:r>
              <a:rPr lang="ja-JP" altLang="en-US" sz="3200" b="1" dirty="0" smtClean="0">
                <a:solidFill>
                  <a:schemeClr val="bg1"/>
                </a:solidFill>
                <a:latin typeface="+mj-ea"/>
              </a:rPr>
              <a:t>スチャダラパーからのライムスター</a:t>
            </a:r>
            <a:endParaRPr lang="en-US" altLang="ja-JP" sz="3200" b="1" dirty="0" smtClean="0">
              <a:solidFill>
                <a:schemeClr val="bg1"/>
              </a:solidFill>
              <a:latin typeface="+mj-ea"/>
            </a:endParaRPr>
          </a:p>
        </p:txBody>
      </p:sp>
      <p:sp>
        <p:nvSpPr>
          <p:cNvPr id="9" name="正方形/長方形 8"/>
          <p:cNvSpPr/>
          <p:nvPr/>
        </p:nvSpPr>
        <p:spPr>
          <a:xfrm>
            <a:off x="74098" y="29977"/>
            <a:ext cx="8964488" cy="923330"/>
          </a:xfrm>
          <a:prstGeom prst="rect">
            <a:avLst/>
          </a:prstGeom>
        </p:spPr>
        <p:txBody>
          <a:bodyPr wrap="square">
            <a:spAutoFit/>
          </a:bodyPr>
          <a:lstStyle/>
          <a:p>
            <a:pPr algn="ctr"/>
            <a:r>
              <a:rPr lang="ja-JP" altLang="en-US" sz="5400" b="1" dirty="0">
                <a:solidFill>
                  <a:schemeClr val="bg1"/>
                </a:solidFill>
                <a:latin typeface="+mj-ea"/>
              </a:rPr>
              <a:t>使用楽曲</a:t>
            </a:r>
            <a:endParaRPr lang="en-US" altLang="ja-JP" sz="5400" b="1" dirty="0" smtClean="0">
              <a:solidFill>
                <a:schemeClr val="bg1"/>
              </a:solidFill>
              <a:latin typeface="+mj-ea"/>
            </a:endParaRPr>
          </a:p>
        </p:txBody>
      </p:sp>
    </p:spTree>
    <p:extLst>
      <p:ext uri="{BB962C8B-B14F-4D97-AF65-F5344CB8AC3E}">
        <p14:creationId xmlns:p14="http://schemas.microsoft.com/office/powerpoint/2010/main" val="34006963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タイトル 1"/>
          <p:cNvSpPr txBox="1">
            <a:spLocks/>
          </p:cNvSpPr>
          <p:nvPr/>
        </p:nvSpPr>
        <p:spPr>
          <a:xfrm>
            <a:off x="408227" y="3356992"/>
            <a:ext cx="82296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3600" dirty="0" smtClean="0">
                <a:solidFill>
                  <a:schemeClr val="bg1"/>
                </a:solidFill>
                <a:latin typeface="ＭＳ Ｐ明朝" panose="02020600040205080304" pitchFamily="18" charset="-128"/>
                <a:ea typeface="ＭＳ Ｐ明朝" panose="02020600040205080304" pitchFamily="18" charset="-128"/>
              </a:rPr>
              <a:t>　ヒーロー</a:t>
            </a:r>
            <a:r>
              <a:rPr lang="ja-JP" altLang="en-US" sz="3600" dirty="0">
                <a:solidFill>
                  <a:schemeClr val="bg1"/>
                </a:solidFill>
                <a:latin typeface="ＭＳ Ｐ明朝" panose="02020600040205080304" pitchFamily="18" charset="-128"/>
                <a:ea typeface="ＭＳ Ｐ明朝" panose="02020600040205080304" pitchFamily="18" charset="-128"/>
              </a:rPr>
              <a:t>の歴史を</a:t>
            </a:r>
            <a:r>
              <a:rPr lang="ja-JP" altLang="en-US" sz="3600" dirty="0" smtClean="0">
                <a:solidFill>
                  <a:schemeClr val="bg1"/>
                </a:solidFill>
                <a:latin typeface="ＭＳ Ｐ明朝" panose="02020600040205080304" pitchFamily="18" charset="-128"/>
                <a:ea typeface="ＭＳ Ｐ明朝" panose="02020600040205080304" pitchFamily="18" charset="-128"/>
              </a:rPr>
              <a:t>鑑みれば、それ （リーダー</a:t>
            </a:r>
            <a:r>
              <a:rPr lang="ja-JP" altLang="en-US" sz="3600" dirty="0">
                <a:solidFill>
                  <a:schemeClr val="bg1"/>
                </a:solidFill>
                <a:latin typeface="ＭＳ Ｐ明朝" panose="02020600040205080304" pitchFamily="18" charset="-128"/>
                <a:ea typeface="ＭＳ Ｐ明朝" panose="02020600040205080304" pitchFamily="18" charset="-128"/>
              </a:rPr>
              <a:t>をしている者がたまたま赤色だったということ：</a:t>
            </a:r>
            <a:r>
              <a:rPr lang="ja-JP" altLang="en-US" sz="3600" dirty="0" smtClean="0">
                <a:solidFill>
                  <a:schemeClr val="bg1"/>
                </a:solidFill>
                <a:latin typeface="ＭＳ Ｐ明朝" panose="02020600040205080304" pitchFamily="18" charset="-128"/>
                <a:ea typeface="ＭＳ Ｐ明朝" panose="02020600040205080304" pitchFamily="18" charset="-128"/>
              </a:rPr>
              <a:t>引用者注） は</a:t>
            </a:r>
            <a:r>
              <a:rPr lang="ja-JP" altLang="en-US" sz="3600" dirty="0">
                <a:solidFill>
                  <a:schemeClr val="bg1"/>
                </a:solidFill>
                <a:latin typeface="ＭＳ Ｐ明朝" panose="02020600040205080304" pitchFamily="18" charset="-128"/>
                <a:ea typeface="ＭＳ Ｐ明朝" panose="02020600040205080304" pitchFamily="18" charset="-128"/>
              </a:rPr>
              <a:t>詭弁としか言えない</a:t>
            </a:r>
            <a:r>
              <a:rPr lang="ja-JP" altLang="en-US" sz="3600" dirty="0" smtClean="0">
                <a:solidFill>
                  <a:schemeClr val="bg1"/>
                </a:solidFill>
                <a:latin typeface="ＭＳ Ｐ明朝" panose="02020600040205080304" pitchFamily="18" charset="-128"/>
                <a:ea typeface="ＭＳ Ｐ明朝" panose="02020600040205080304" pitchFamily="18" charset="-128"/>
              </a:rPr>
              <a:t>。</a:t>
            </a:r>
            <a:endParaRPr lang="en-US" altLang="ja-JP" sz="3600" dirty="0" smtClean="0">
              <a:solidFill>
                <a:schemeClr val="bg1"/>
              </a:solidFill>
              <a:latin typeface="ＭＳ Ｐ明朝" panose="02020600040205080304" pitchFamily="18" charset="-128"/>
              <a:ea typeface="ＭＳ Ｐ明朝" panose="02020600040205080304" pitchFamily="18" charset="-128"/>
            </a:endParaRPr>
          </a:p>
          <a:p>
            <a:pPr algn="l"/>
            <a:r>
              <a:rPr lang="ja-JP" altLang="en-US" sz="3600" dirty="0">
                <a:solidFill>
                  <a:schemeClr val="bg1"/>
                </a:solidFill>
                <a:latin typeface="ＭＳ Ｐ明朝" panose="02020600040205080304" pitchFamily="18" charset="-128"/>
                <a:ea typeface="ＭＳ Ｐ明朝" panose="02020600040205080304" pitchFamily="18" charset="-128"/>
              </a:rPr>
              <a:t>　</a:t>
            </a:r>
            <a:r>
              <a:rPr lang="ja-JP" altLang="en-US" sz="3600" dirty="0" smtClean="0">
                <a:solidFill>
                  <a:schemeClr val="bg1"/>
                </a:solidFill>
                <a:latin typeface="ＭＳ Ｐ明朝" panose="02020600040205080304" pitchFamily="18" charset="-128"/>
                <a:ea typeface="ＭＳ Ｐ明朝" panose="02020600040205080304" pitchFamily="18" charset="-128"/>
              </a:rPr>
              <a:t>赤色</a:t>
            </a:r>
            <a:r>
              <a:rPr lang="ja-JP" altLang="en-US" sz="3600" dirty="0">
                <a:solidFill>
                  <a:schemeClr val="bg1"/>
                </a:solidFill>
                <a:latin typeface="ＭＳ Ｐ明朝" panose="02020600040205080304" pitchFamily="18" charset="-128"/>
                <a:ea typeface="ＭＳ Ｐ明朝" panose="02020600040205080304" pitchFamily="18" charset="-128"/>
              </a:rPr>
              <a:t>＝</a:t>
            </a:r>
            <a:r>
              <a:rPr lang="ja-JP" altLang="en-US" sz="3600" dirty="0" smtClean="0">
                <a:solidFill>
                  <a:schemeClr val="bg1"/>
                </a:solidFill>
                <a:latin typeface="ＭＳ Ｐ明朝" panose="02020600040205080304" pitchFamily="18" charset="-128"/>
                <a:ea typeface="ＭＳ Ｐ明朝" panose="02020600040205080304" pitchFamily="18" charset="-128"/>
              </a:rPr>
              <a:t>リーダーといった、前時代的な色による役割分担は、</a:t>
            </a:r>
            <a:r>
              <a:rPr lang="ja-JP" altLang="en-US" sz="3600" dirty="0" smtClean="0">
                <a:latin typeface="ＭＳ Ｐ明朝" panose="02020600040205080304" pitchFamily="18" charset="-128"/>
                <a:ea typeface="ＭＳ Ｐ明朝" panose="02020600040205080304" pitchFamily="18" charset="-128"/>
              </a:rPr>
              <a:t>それを盲目的に踏襲すること</a:t>
            </a:r>
            <a:r>
              <a:rPr lang="ja-JP" altLang="en-US" sz="3600" dirty="0">
                <a:latin typeface="ＭＳ Ｐ明朝" panose="02020600040205080304" pitchFamily="18" charset="-128"/>
                <a:ea typeface="ＭＳ Ｐ明朝" panose="02020600040205080304" pitchFamily="18" charset="-128"/>
              </a:rPr>
              <a:t>に</a:t>
            </a:r>
            <a:r>
              <a:rPr lang="ja-JP" altLang="en-US" sz="3600" dirty="0" smtClean="0">
                <a:latin typeface="ＭＳ Ｐ明朝" panose="02020600040205080304" pitchFamily="18" charset="-128"/>
                <a:ea typeface="ＭＳ Ｐ明朝" panose="02020600040205080304" pitchFamily="18" charset="-128"/>
              </a:rPr>
              <a:t>よって多様性の促進を阻害し、古い因習に固執する土壌を育む。</a:t>
            </a:r>
            <a:endParaRPr lang="en-US" altLang="ja-JP" sz="3600" dirty="0" smtClean="0">
              <a:latin typeface="ＭＳ Ｐ明朝" panose="02020600040205080304" pitchFamily="18" charset="-128"/>
              <a:ea typeface="ＭＳ Ｐ明朝" panose="02020600040205080304" pitchFamily="18" charset="-128"/>
            </a:endParaRPr>
          </a:p>
          <a:p>
            <a:pPr algn="l"/>
            <a:r>
              <a:rPr lang="ja-JP" altLang="en-US" sz="3600" dirty="0">
                <a:latin typeface="ＭＳ Ｐ明朝" panose="02020600040205080304" pitchFamily="18" charset="-128"/>
                <a:ea typeface="ＭＳ Ｐ明朝" panose="02020600040205080304" pitchFamily="18" charset="-128"/>
              </a:rPr>
              <a:t>　</a:t>
            </a:r>
            <a:r>
              <a:rPr lang="ja-JP" altLang="en-US" sz="3600" dirty="0" smtClean="0">
                <a:latin typeface="ＭＳ Ｐ明朝" panose="02020600040205080304" pitchFamily="18" charset="-128"/>
                <a:ea typeface="ＭＳ Ｐ明朝" panose="02020600040205080304" pitchFamily="18" charset="-128"/>
              </a:rPr>
              <a:t>とりわけ今後の多様性社会を構築してゆくべき若い世代に及ぼす悪影響は大きく、赤色リーダーは早急に撲滅すべき喫緊の課題である。</a:t>
            </a:r>
            <a:endParaRPr lang="ja-JP" altLang="en-US" sz="3600" dirty="0">
              <a:latin typeface="ＭＳ Ｐ明朝" panose="02020600040205080304" pitchFamily="18" charset="-128"/>
              <a:ea typeface="ＭＳ Ｐ明朝" panose="02020600040205080304" pitchFamily="18" charset="-128"/>
            </a:endParaRPr>
          </a:p>
          <a:p>
            <a:pPr algn="l"/>
            <a:endParaRPr lang="en-US" altLang="ja-JP" sz="3600" dirty="0" smtClean="0">
              <a:solidFill>
                <a:schemeClr val="bg1"/>
              </a:solidFill>
              <a:latin typeface="ＭＳ Ｐ明朝" panose="02020600040205080304" pitchFamily="18" charset="-128"/>
              <a:ea typeface="ＭＳ Ｐ明朝" panose="02020600040205080304" pitchFamily="18" charset="-128"/>
            </a:endParaRPr>
          </a:p>
          <a:p>
            <a:pPr algn="l"/>
            <a:endParaRPr lang="en-US" altLang="ja-JP" sz="3600" dirty="0" smtClean="0">
              <a:solidFill>
                <a:schemeClr val="bg1"/>
              </a:solidFill>
              <a:latin typeface="ＭＳ Ｐ明朝" panose="02020600040205080304" pitchFamily="18" charset="-128"/>
              <a:ea typeface="ＭＳ Ｐ明朝" panose="02020600040205080304" pitchFamily="18" charset="-128"/>
            </a:endParaRPr>
          </a:p>
        </p:txBody>
      </p:sp>
      <p:sp>
        <p:nvSpPr>
          <p:cNvPr id="2" name="テキスト ボックス 1"/>
          <p:cNvSpPr txBox="1"/>
          <p:nvPr/>
        </p:nvSpPr>
        <p:spPr>
          <a:xfrm>
            <a:off x="3635896" y="177686"/>
            <a:ext cx="1440160" cy="338554"/>
          </a:xfrm>
          <a:prstGeom prst="rect">
            <a:avLst/>
          </a:prstGeom>
          <a:noFill/>
        </p:spPr>
        <p:txBody>
          <a:bodyPr wrap="square" rtlCol="0">
            <a:spAutoFit/>
          </a:bodyPr>
          <a:lstStyle/>
          <a:p>
            <a:pPr algn="ctr"/>
            <a:r>
              <a:rPr kumimoji="1" lang="ja-JP" altLang="en-US" sz="1600" dirty="0" smtClean="0">
                <a:solidFill>
                  <a:schemeClr val="bg1"/>
                </a:solidFill>
                <a:latin typeface="ＭＳ Ｐ明朝" panose="02020600040205080304" pitchFamily="18" charset="-128"/>
                <a:ea typeface="ＭＳ Ｐ明朝" panose="02020600040205080304" pitchFamily="18" charset="-128"/>
              </a:rPr>
              <a:t>かんが</a:t>
            </a:r>
            <a:endParaRPr kumimoji="1" lang="ja-JP" altLang="en-US" sz="1600" dirty="0">
              <a:solidFill>
                <a:schemeClr val="bg1"/>
              </a:solidFill>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19731245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タイトル 1"/>
          <p:cNvSpPr txBox="1">
            <a:spLocks/>
          </p:cNvSpPr>
          <p:nvPr/>
        </p:nvSpPr>
        <p:spPr>
          <a:xfrm>
            <a:off x="408227" y="3356992"/>
            <a:ext cx="82296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3600" dirty="0" smtClean="0">
                <a:solidFill>
                  <a:schemeClr val="bg1"/>
                </a:solidFill>
                <a:latin typeface="ＭＳ Ｐ明朝" panose="02020600040205080304" pitchFamily="18" charset="-128"/>
                <a:ea typeface="ＭＳ Ｐ明朝" panose="02020600040205080304" pitchFamily="18" charset="-128"/>
              </a:rPr>
              <a:t>　ヒーロー</a:t>
            </a:r>
            <a:r>
              <a:rPr lang="ja-JP" altLang="en-US" sz="3600" dirty="0">
                <a:solidFill>
                  <a:schemeClr val="bg1"/>
                </a:solidFill>
                <a:latin typeface="ＭＳ Ｐ明朝" panose="02020600040205080304" pitchFamily="18" charset="-128"/>
                <a:ea typeface="ＭＳ Ｐ明朝" panose="02020600040205080304" pitchFamily="18" charset="-128"/>
              </a:rPr>
              <a:t>の歴史を</a:t>
            </a:r>
            <a:r>
              <a:rPr lang="ja-JP" altLang="en-US" sz="3600" dirty="0" smtClean="0">
                <a:solidFill>
                  <a:schemeClr val="bg1"/>
                </a:solidFill>
                <a:latin typeface="ＭＳ Ｐ明朝" panose="02020600040205080304" pitchFamily="18" charset="-128"/>
                <a:ea typeface="ＭＳ Ｐ明朝" panose="02020600040205080304" pitchFamily="18" charset="-128"/>
              </a:rPr>
              <a:t>鑑みれば、それ （リーダー</a:t>
            </a:r>
            <a:r>
              <a:rPr lang="ja-JP" altLang="en-US" sz="3600" dirty="0">
                <a:solidFill>
                  <a:schemeClr val="bg1"/>
                </a:solidFill>
                <a:latin typeface="ＭＳ Ｐ明朝" panose="02020600040205080304" pitchFamily="18" charset="-128"/>
                <a:ea typeface="ＭＳ Ｐ明朝" panose="02020600040205080304" pitchFamily="18" charset="-128"/>
              </a:rPr>
              <a:t>をしている者がたまたま赤色だったということ：</a:t>
            </a:r>
            <a:r>
              <a:rPr lang="ja-JP" altLang="en-US" sz="3600" dirty="0" smtClean="0">
                <a:solidFill>
                  <a:schemeClr val="bg1"/>
                </a:solidFill>
                <a:latin typeface="ＭＳ Ｐ明朝" panose="02020600040205080304" pitchFamily="18" charset="-128"/>
                <a:ea typeface="ＭＳ Ｐ明朝" panose="02020600040205080304" pitchFamily="18" charset="-128"/>
              </a:rPr>
              <a:t>引用者注） は</a:t>
            </a:r>
            <a:r>
              <a:rPr lang="ja-JP" altLang="en-US" sz="3600" dirty="0">
                <a:solidFill>
                  <a:schemeClr val="bg1"/>
                </a:solidFill>
                <a:latin typeface="ＭＳ Ｐ明朝" panose="02020600040205080304" pitchFamily="18" charset="-128"/>
                <a:ea typeface="ＭＳ Ｐ明朝" panose="02020600040205080304" pitchFamily="18" charset="-128"/>
              </a:rPr>
              <a:t>詭弁としか言えない</a:t>
            </a:r>
            <a:r>
              <a:rPr lang="ja-JP" altLang="en-US" sz="3600" dirty="0" smtClean="0">
                <a:solidFill>
                  <a:schemeClr val="bg1"/>
                </a:solidFill>
                <a:latin typeface="ＭＳ Ｐ明朝" panose="02020600040205080304" pitchFamily="18" charset="-128"/>
                <a:ea typeface="ＭＳ Ｐ明朝" panose="02020600040205080304" pitchFamily="18" charset="-128"/>
              </a:rPr>
              <a:t>。</a:t>
            </a:r>
            <a:endParaRPr lang="en-US" altLang="ja-JP" sz="3600" dirty="0" smtClean="0">
              <a:solidFill>
                <a:schemeClr val="bg1"/>
              </a:solidFill>
              <a:latin typeface="ＭＳ Ｐ明朝" panose="02020600040205080304" pitchFamily="18" charset="-128"/>
              <a:ea typeface="ＭＳ Ｐ明朝" panose="02020600040205080304" pitchFamily="18" charset="-128"/>
            </a:endParaRPr>
          </a:p>
          <a:p>
            <a:pPr algn="l"/>
            <a:r>
              <a:rPr lang="ja-JP" altLang="en-US" sz="3600" dirty="0">
                <a:solidFill>
                  <a:schemeClr val="bg1"/>
                </a:solidFill>
                <a:latin typeface="ＭＳ Ｐ明朝" panose="02020600040205080304" pitchFamily="18" charset="-128"/>
                <a:ea typeface="ＭＳ Ｐ明朝" panose="02020600040205080304" pitchFamily="18" charset="-128"/>
              </a:rPr>
              <a:t>　</a:t>
            </a:r>
            <a:r>
              <a:rPr lang="ja-JP" altLang="en-US" sz="3600" dirty="0" smtClean="0">
                <a:solidFill>
                  <a:schemeClr val="bg1"/>
                </a:solidFill>
                <a:latin typeface="ＭＳ Ｐ明朝" panose="02020600040205080304" pitchFamily="18" charset="-128"/>
                <a:ea typeface="ＭＳ Ｐ明朝" panose="02020600040205080304" pitchFamily="18" charset="-128"/>
              </a:rPr>
              <a:t>赤色</a:t>
            </a:r>
            <a:r>
              <a:rPr lang="ja-JP" altLang="en-US" sz="3600" dirty="0">
                <a:solidFill>
                  <a:schemeClr val="bg1"/>
                </a:solidFill>
                <a:latin typeface="ＭＳ Ｐ明朝" panose="02020600040205080304" pitchFamily="18" charset="-128"/>
                <a:ea typeface="ＭＳ Ｐ明朝" panose="02020600040205080304" pitchFamily="18" charset="-128"/>
              </a:rPr>
              <a:t>＝</a:t>
            </a:r>
            <a:r>
              <a:rPr lang="ja-JP" altLang="en-US" sz="3600" dirty="0" smtClean="0">
                <a:solidFill>
                  <a:schemeClr val="bg1"/>
                </a:solidFill>
                <a:latin typeface="ＭＳ Ｐ明朝" panose="02020600040205080304" pitchFamily="18" charset="-128"/>
                <a:ea typeface="ＭＳ Ｐ明朝" panose="02020600040205080304" pitchFamily="18" charset="-128"/>
              </a:rPr>
              <a:t>リーダーといった、前時代的な色による役割分担は、それを盲目的に踏襲すること</a:t>
            </a:r>
            <a:r>
              <a:rPr lang="ja-JP" altLang="en-US" sz="3600" dirty="0">
                <a:solidFill>
                  <a:schemeClr val="bg1"/>
                </a:solidFill>
                <a:latin typeface="ＭＳ Ｐ明朝" panose="02020600040205080304" pitchFamily="18" charset="-128"/>
                <a:ea typeface="ＭＳ Ｐ明朝" panose="02020600040205080304" pitchFamily="18" charset="-128"/>
              </a:rPr>
              <a:t>に</a:t>
            </a:r>
            <a:r>
              <a:rPr lang="ja-JP" altLang="en-US" sz="3600" dirty="0" smtClean="0">
                <a:solidFill>
                  <a:schemeClr val="bg1"/>
                </a:solidFill>
                <a:latin typeface="ＭＳ Ｐ明朝" panose="02020600040205080304" pitchFamily="18" charset="-128"/>
                <a:ea typeface="ＭＳ Ｐ明朝" panose="02020600040205080304" pitchFamily="18" charset="-128"/>
              </a:rPr>
              <a:t>よって多様性の促進を阻害し、古い因習に固執する土壌を育む。</a:t>
            </a:r>
            <a:endParaRPr lang="en-US" altLang="ja-JP" sz="3600" dirty="0" smtClean="0">
              <a:solidFill>
                <a:schemeClr val="bg1"/>
              </a:solidFill>
              <a:latin typeface="ＭＳ Ｐ明朝" panose="02020600040205080304" pitchFamily="18" charset="-128"/>
              <a:ea typeface="ＭＳ Ｐ明朝" panose="02020600040205080304" pitchFamily="18" charset="-128"/>
            </a:endParaRPr>
          </a:p>
          <a:p>
            <a:pPr algn="l"/>
            <a:r>
              <a:rPr lang="ja-JP" altLang="en-US" sz="3600" dirty="0">
                <a:solidFill>
                  <a:schemeClr val="bg1"/>
                </a:solidFill>
                <a:latin typeface="ＭＳ Ｐ明朝" panose="02020600040205080304" pitchFamily="18" charset="-128"/>
                <a:ea typeface="ＭＳ Ｐ明朝" panose="02020600040205080304" pitchFamily="18" charset="-128"/>
              </a:rPr>
              <a:t>　</a:t>
            </a:r>
            <a:r>
              <a:rPr lang="ja-JP" altLang="en-US" sz="3600" dirty="0" smtClean="0">
                <a:latin typeface="ＭＳ Ｐ明朝" panose="02020600040205080304" pitchFamily="18" charset="-128"/>
                <a:ea typeface="ＭＳ Ｐ明朝" panose="02020600040205080304" pitchFamily="18" charset="-128"/>
              </a:rPr>
              <a:t>とりわけ今後の多様性社会を構築してゆくべき若い世代に及ぼす悪影響は大きく、赤色リーダーは早急に撲滅すべき喫緊の課題である。</a:t>
            </a:r>
            <a:endParaRPr lang="ja-JP" altLang="en-US" sz="3600" dirty="0">
              <a:latin typeface="ＭＳ Ｐ明朝" panose="02020600040205080304" pitchFamily="18" charset="-128"/>
              <a:ea typeface="ＭＳ Ｐ明朝" panose="02020600040205080304" pitchFamily="18" charset="-128"/>
            </a:endParaRPr>
          </a:p>
          <a:p>
            <a:pPr algn="l"/>
            <a:endParaRPr lang="en-US" altLang="ja-JP" sz="3600" dirty="0" smtClean="0">
              <a:solidFill>
                <a:schemeClr val="bg1"/>
              </a:solidFill>
              <a:latin typeface="ＭＳ Ｐ明朝" panose="02020600040205080304" pitchFamily="18" charset="-128"/>
              <a:ea typeface="ＭＳ Ｐ明朝" panose="02020600040205080304" pitchFamily="18" charset="-128"/>
            </a:endParaRPr>
          </a:p>
          <a:p>
            <a:pPr algn="l"/>
            <a:endParaRPr lang="en-US" altLang="ja-JP" sz="3600" dirty="0" smtClean="0">
              <a:solidFill>
                <a:schemeClr val="bg1"/>
              </a:solidFill>
              <a:latin typeface="ＭＳ Ｐ明朝" panose="02020600040205080304" pitchFamily="18" charset="-128"/>
              <a:ea typeface="ＭＳ Ｐ明朝" panose="02020600040205080304" pitchFamily="18" charset="-128"/>
            </a:endParaRPr>
          </a:p>
        </p:txBody>
      </p:sp>
      <p:sp>
        <p:nvSpPr>
          <p:cNvPr id="2" name="テキスト ボックス 1"/>
          <p:cNvSpPr txBox="1"/>
          <p:nvPr/>
        </p:nvSpPr>
        <p:spPr>
          <a:xfrm>
            <a:off x="3635896" y="177686"/>
            <a:ext cx="1440160" cy="338554"/>
          </a:xfrm>
          <a:prstGeom prst="rect">
            <a:avLst/>
          </a:prstGeom>
          <a:noFill/>
        </p:spPr>
        <p:txBody>
          <a:bodyPr wrap="square" rtlCol="0">
            <a:spAutoFit/>
          </a:bodyPr>
          <a:lstStyle/>
          <a:p>
            <a:pPr algn="ctr"/>
            <a:r>
              <a:rPr kumimoji="1" lang="ja-JP" altLang="en-US" sz="1600" dirty="0" smtClean="0">
                <a:solidFill>
                  <a:schemeClr val="bg1"/>
                </a:solidFill>
                <a:latin typeface="ＭＳ Ｐ明朝" panose="02020600040205080304" pitchFamily="18" charset="-128"/>
                <a:ea typeface="ＭＳ Ｐ明朝" panose="02020600040205080304" pitchFamily="18" charset="-128"/>
              </a:rPr>
              <a:t>かんが</a:t>
            </a:r>
            <a:endParaRPr kumimoji="1" lang="ja-JP" altLang="en-US" sz="1600" dirty="0">
              <a:solidFill>
                <a:schemeClr val="bg1"/>
              </a:solidFill>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30921727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タイトル 1"/>
          <p:cNvSpPr txBox="1">
            <a:spLocks/>
          </p:cNvSpPr>
          <p:nvPr/>
        </p:nvSpPr>
        <p:spPr>
          <a:xfrm>
            <a:off x="408227" y="3356992"/>
            <a:ext cx="82296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3600" dirty="0" smtClean="0">
                <a:solidFill>
                  <a:schemeClr val="bg1"/>
                </a:solidFill>
                <a:latin typeface="ＭＳ Ｐ明朝" panose="02020600040205080304" pitchFamily="18" charset="-128"/>
                <a:ea typeface="ＭＳ Ｐ明朝" panose="02020600040205080304" pitchFamily="18" charset="-128"/>
              </a:rPr>
              <a:t>　ヒーロー</a:t>
            </a:r>
            <a:r>
              <a:rPr lang="ja-JP" altLang="en-US" sz="3600" dirty="0">
                <a:solidFill>
                  <a:schemeClr val="bg1"/>
                </a:solidFill>
                <a:latin typeface="ＭＳ Ｐ明朝" panose="02020600040205080304" pitchFamily="18" charset="-128"/>
                <a:ea typeface="ＭＳ Ｐ明朝" panose="02020600040205080304" pitchFamily="18" charset="-128"/>
              </a:rPr>
              <a:t>の歴史を</a:t>
            </a:r>
            <a:r>
              <a:rPr lang="ja-JP" altLang="en-US" sz="3600" dirty="0" smtClean="0">
                <a:solidFill>
                  <a:schemeClr val="bg1"/>
                </a:solidFill>
                <a:latin typeface="ＭＳ Ｐ明朝" panose="02020600040205080304" pitchFamily="18" charset="-128"/>
                <a:ea typeface="ＭＳ Ｐ明朝" panose="02020600040205080304" pitchFamily="18" charset="-128"/>
              </a:rPr>
              <a:t>鑑みれば、それ （リーダー</a:t>
            </a:r>
            <a:r>
              <a:rPr lang="ja-JP" altLang="en-US" sz="3600" dirty="0">
                <a:solidFill>
                  <a:schemeClr val="bg1"/>
                </a:solidFill>
                <a:latin typeface="ＭＳ Ｐ明朝" panose="02020600040205080304" pitchFamily="18" charset="-128"/>
                <a:ea typeface="ＭＳ Ｐ明朝" panose="02020600040205080304" pitchFamily="18" charset="-128"/>
              </a:rPr>
              <a:t>をしている者がたまたま赤色だったということ：</a:t>
            </a:r>
            <a:r>
              <a:rPr lang="ja-JP" altLang="en-US" sz="3600" dirty="0" smtClean="0">
                <a:solidFill>
                  <a:schemeClr val="bg1"/>
                </a:solidFill>
                <a:latin typeface="ＭＳ Ｐ明朝" panose="02020600040205080304" pitchFamily="18" charset="-128"/>
                <a:ea typeface="ＭＳ Ｐ明朝" panose="02020600040205080304" pitchFamily="18" charset="-128"/>
              </a:rPr>
              <a:t>引用者注） は</a:t>
            </a:r>
            <a:r>
              <a:rPr lang="ja-JP" altLang="en-US" sz="3600" dirty="0">
                <a:solidFill>
                  <a:schemeClr val="bg1"/>
                </a:solidFill>
                <a:latin typeface="ＭＳ Ｐ明朝" panose="02020600040205080304" pitchFamily="18" charset="-128"/>
                <a:ea typeface="ＭＳ Ｐ明朝" panose="02020600040205080304" pitchFamily="18" charset="-128"/>
              </a:rPr>
              <a:t>詭弁としか言えない</a:t>
            </a:r>
            <a:r>
              <a:rPr lang="ja-JP" altLang="en-US" sz="3600" dirty="0" smtClean="0">
                <a:solidFill>
                  <a:schemeClr val="bg1"/>
                </a:solidFill>
                <a:latin typeface="ＭＳ Ｐ明朝" panose="02020600040205080304" pitchFamily="18" charset="-128"/>
                <a:ea typeface="ＭＳ Ｐ明朝" panose="02020600040205080304" pitchFamily="18" charset="-128"/>
              </a:rPr>
              <a:t>。</a:t>
            </a:r>
            <a:endParaRPr lang="en-US" altLang="ja-JP" sz="3600" dirty="0" smtClean="0">
              <a:solidFill>
                <a:schemeClr val="bg1"/>
              </a:solidFill>
              <a:latin typeface="ＭＳ Ｐ明朝" panose="02020600040205080304" pitchFamily="18" charset="-128"/>
              <a:ea typeface="ＭＳ Ｐ明朝" panose="02020600040205080304" pitchFamily="18" charset="-128"/>
            </a:endParaRPr>
          </a:p>
          <a:p>
            <a:pPr algn="l"/>
            <a:r>
              <a:rPr lang="ja-JP" altLang="en-US" sz="3600" dirty="0">
                <a:solidFill>
                  <a:schemeClr val="bg1"/>
                </a:solidFill>
                <a:latin typeface="ＭＳ Ｐ明朝" panose="02020600040205080304" pitchFamily="18" charset="-128"/>
                <a:ea typeface="ＭＳ Ｐ明朝" panose="02020600040205080304" pitchFamily="18" charset="-128"/>
              </a:rPr>
              <a:t>　</a:t>
            </a:r>
            <a:r>
              <a:rPr lang="ja-JP" altLang="en-US" sz="3600" dirty="0" smtClean="0">
                <a:solidFill>
                  <a:schemeClr val="bg1"/>
                </a:solidFill>
                <a:latin typeface="ＭＳ Ｐ明朝" panose="02020600040205080304" pitchFamily="18" charset="-128"/>
                <a:ea typeface="ＭＳ Ｐ明朝" panose="02020600040205080304" pitchFamily="18" charset="-128"/>
              </a:rPr>
              <a:t>赤色</a:t>
            </a:r>
            <a:r>
              <a:rPr lang="ja-JP" altLang="en-US" sz="3600" dirty="0">
                <a:solidFill>
                  <a:schemeClr val="bg1"/>
                </a:solidFill>
                <a:latin typeface="ＭＳ Ｐ明朝" panose="02020600040205080304" pitchFamily="18" charset="-128"/>
                <a:ea typeface="ＭＳ Ｐ明朝" panose="02020600040205080304" pitchFamily="18" charset="-128"/>
              </a:rPr>
              <a:t>＝</a:t>
            </a:r>
            <a:r>
              <a:rPr lang="ja-JP" altLang="en-US" sz="3600" dirty="0" smtClean="0">
                <a:solidFill>
                  <a:schemeClr val="bg1"/>
                </a:solidFill>
                <a:latin typeface="ＭＳ Ｐ明朝" panose="02020600040205080304" pitchFamily="18" charset="-128"/>
                <a:ea typeface="ＭＳ Ｐ明朝" panose="02020600040205080304" pitchFamily="18" charset="-128"/>
              </a:rPr>
              <a:t>リーダーといった、前時代的な色による役割分担は、それを盲目的に踏襲すること</a:t>
            </a:r>
            <a:r>
              <a:rPr lang="ja-JP" altLang="en-US" sz="3600" dirty="0">
                <a:solidFill>
                  <a:schemeClr val="bg1"/>
                </a:solidFill>
                <a:latin typeface="ＭＳ Ｐ明朝" panose="02020600040205080304" pitchFamily="18" charset="-128"/>
                <a:ea typeface="ＭＳ Ｐ明朝" panose="02020600040205080304" pitchFamily="18" charset="-128"/>
              </a:rPr>
              <a:t>に</a:t>
            </a:r>
            <a:r>
              <a:rPr lang="ja-JP" altLang="en-US" sz="3600" dirty="0" smtClean="0">
                <a:solidFill>
                  <a:schemeClr val="bg1"/>
                </a:solidFill>
                <a:latin typeface="ＭＳ Ｐ明朝" panose="02020600040205080304" pitchFamily="18" charset="-128"/>
                <a:ea typeface="ＭＳ Ｐ明朝" panose="02020600040205080304" pitchFamily="18" charset="-128"/>
              </a:rPr>
              <a:t>よって多様性の促進を阻害し、古い因習に固執する土壌を育む。</a:t>
            </a:r>
            <a:endParaRPr lang="en-US" altLang="ja-JP" sz="3600" dirty="0" smtClean="0">
              <a:solidFill>
                <a:schemeClr val="bg1"/>
              </a:solidFill>
              <a:latin typeface="ＭＳ Ｐ明朝" panose="02020600040205080304" pitchFamily="18" charset="-128"/>
              <a:ea typeface="ＭＳ Ｐ明朝" panose="02020600040205080304" pitchFamily="18" charset="-128"/>
            </a:endParaRPr>
          </a:p>
          <a:p>
            <a:pPr algn="l"/>
            <a:r>
              <a:rPr lang="ja-JP" altLang="en-US" sz="3600" dirty="0">
                <a:solidFill>
                  <a:schemeClr val="bg1"/>
                </a:solidFill>
                <a:latin typeface="ＭＳ Ｐ明朝" panose="02020600040205080304" pitchFamily="18" charset="-128"/>
                <a:ea typeface="ＭＳ Ｐ明朝" panose="02020600040205080304" pitchFamily="18" charset="-128"/>
              </a:rPr>
              <a:t>　</a:t>
            </a:r>
            <a:r>
              <a:rPr lang="ja-JP" altLang="en-US" sz="3600" dirty="0" smtClean="0">
                <a:solidFill>
                  <a:schemeClr val="bg1"/>
                </a:solidFill>
                <a:latin typeface="ＭＳ Ｐ明朝" panose="02020600040205080304" pitchFamily="18" charset="-128"/>
                <a:ea typeface="ＭＳ Ｐ明朝" panose="02020600040205080304" pitchFamily="18" charset="-128"/>
              </a:rPr>
              <a:t>とりわけ今後の多様性社会を構築してゆくべき若い世代に及ぼす悪影響は大きく、赤色リーダーは早急に撲滅すべき喫緊の課題である。</a:t>
            </a:r>
            <a:endParaRPr lang="ja-JP" altLang="en-US" sz="3600" dirty="0">
              <a:solidFill>
                <a:schemeClr val="bg1"/>
              </a:solidFill>
              <a:latin typeface="ＭＳ Ｐ明朝" panose="02020600040205080304" pitchFamily="18" charset="-128"/>
              <a:ea typeface="ＭＳ Ｐ明朝" panose="02020600040205080304" pitchFamily="18" charset="-128"/>
            </a:endParaRPr>
          </a:p>
          <a:p>
            <a:pPr algn="l"/>
            <a:endParaRPr lang="en-US" altLang="ja-JP" sz="3600" dirty="0" smtClean="0">
              <a:solidFill>
                <a:schemeClr val="bg1"/>
              </a:solidFill>
              <a:latin typeface="ＭＳ Ｐ明朝" panose="02020600040205080304" pitchFamily="18" charset="-128"/>
              <a:ea typeface="ＭＳ Ｐ明朝" panose="02020600040205080304" pitchFamily="18" charset="-128"/>
            </a:endParaRPr>
          </a:p>
          <a:p>
            <a:pPr algn="l"/>
            <a:endParaRPr lang="en-US" altLang="ja-JP" sz="3600" dirty="0" smtClean="0">
              <a:solidFill>
                <a:schemeClr val="bg1"/>
              </a:solidFill>
              <a:latin typeface="ＭＳ Ｐ明朝" panose="02020600040205080304" pitchFamily="18" charset="-128"/>
              <a:ea typeface="ＭＳ Ｐ明朝" panose="02020600040205080304" pitchFamily="18" charset="-128"/>
            </a:endParaRPr>
          </a:p>
        </p:txBody>
      </p:sp>
      <p:sp>
        <p:nvSpPr>
          <p:cNvPr id="2" name="テキスト ボックス 1"/>
          <p:cNvSpPr txBox="1"/>
          <p:nvPr/>
        </p:nvSpPr>
        <p:spPr>
          <a:xfrm>
            <a:off x="3635896" y="177686"/>
            <a:ext cx="1440160" cy="338554"/>
          </a:xfrm>
          <a:prstGeom prst="rect">
            <a:avLst/>
          </a:prstGeom>
          <a:noFill/>
        </p:spPr>
        <p:txBody>
          <a:bodyPr wrap="square" rtlCol="0">
            <a:spAutoFit/>
          </a:bodyPr>
          <a:lstStyle/>
          <a:p>
            <a:pPr algn="ctr"/>
            <a:r>
              <a:rPr kumimoji="1" lang="ja-JP" altLang="en-US" sz="1600" dirty="0" smtClean="0">
                <a:solidFill>
                  <a:schemeClr val="bg1"/>
                </a:solidFill>
                <a:latin typeface="ＭＳ Ｐ明朝" panose="02020600040205080304" pitchFamily="18" charset="-128"/>
                <a:ea typeface="ＭＳ Ｐ明朝" panose="02020600040205080304" pitchFamily="18" charset="-128"/>
              </a:rPr>
              <a:t>かんが</a:t>
            </a:r>
            <a:endParaRPr kumimoji="1" lang="ja-JP" altLang="en-US" sz="1600" dirty="0">
              <a:solidFill>
                <a:schemeClr val="bg1"/>
              </a:solidFill>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31540997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9007566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タイトル 1"/>
          <p:cNvSpPr txBox="1">
            <a:spLocks/>
          </p:cNvSpPr>
          <p:nvPr/>
        </p:nvSpPr>
        <p:spPr>
          <a:xfrm>
            <a:off x="415496" y="2780928"/>
            <a:ext cx="82296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3600" dirty="0" smtClean="0">
                <a:solidFill>
                  <a:schemeClr val="bg1"/>
                </a:solidFill>
                <a:latin typeface="ＭＳ Ｐ明朝" panose="02020600040205080304" pitchFamily="18" charset="-128"/>
                <a:ea typeface="ＭＳ Ｐ明朝" panose="02020600040205080304" pitchFamily="18" charset="-128"/>
              </a:rPr>
              <a:t>　キタナゴレンジャーの過去の活動をよく精査した結果、</a:t>
            </a:r>
            <a:r>
              <a:rPr lang="ja-JP" altLang="en-US" sz="3600" dirty="0" smtClean="0">
                <a:latin typeface="ＭＳ Ｐ明朝" panose="02020600040205080304" pitchFamily="18" charset="-128"/>
                <a:ea typeface="ＭＳ Ｐ明朝" panose="02020600040205080304" pitchFamily="18" charset="-128"/>
              </a:rPr>
              <a:t>ハートレッドの名称における「</a:t>
            </a:r>
            <a:r>
              <a:rPr lang="ja-JP" altLang="en-US" sz="3600" dirty="0">
                <a:latin typeface="ＭＳ Ｐ明朝" panose="02020600040205080304" pitchFamily="18" charset="-128"/>
                <a:ea typeface="ＭＳ Ｐ明朝" panose="02020600040205080304" pitchFamily="18" charset="-128"/>
              </a:rPr>
              <a:t>レッド</a:t>
            </a:r>
            <a:r>
              <a:rPr lang="ja-JP" altLang="en-US" sz="3600" dirty="0" smtClean="0">
                <a:latin typeface="ＭＳ Ｐ明朝" panose="02020600040205080304" pitchFamily="18" charset="-128"/>
                <a:ea typeface="ＭＳ Ｐ明朝" panose="02020600040205080304" pitchFamily="18" charset="-128"/>
              </a:rPr>
              <a:t>」は赤色の意味の</a:t>
            </a:r>
            <a:r>
              <a:rPr lang="en-US" altLang="ja-JP" sz="3600" dirty="0" smtClean="0">
                <a:latin typeface="ＭＳ Ｐ明朝" panose="02020600040205080304" pitchFamily="18" charset="-128"/>
                <a:ea typeface="ＭＳ Ｐ明朝" panose="02020600040205080304" pitchFamily="18" charset="-128"/>
              </a:rPr>
              <a:t>”RED”</a:t>
            </a:r>
            <a:r>
              <a:rPr lang="ja-JP" altLang="en-US" sz="3600" dirty="0" smtClean="0">
                <a:latin typeface="ＭＳ Ｐ明朝" panose="02020600040205080304" pitchFamily="18" charset="-128"/>
                <a:ea typeface="ＭＳ Ｐ明朝" panose="02020600040205080304" pitchFamily="18" charset="-128"/>
              </a:rPr>
              <a:t>ではなく、発光ダイオードの</a:t>
            </a:r>
            <a:r>
              <a:rPr lang="en-US" altLang="ja-JP" sz="3600" dirty="0" smtClean="0">
                <a:latin typeface="ＭＳ Ｐ明朝" panose="02020600040205080304" pitchFamily="18" charset="-128"/>
                <a:ea typeface="ＭＳ Ｐ明朝" panose="02020600040205080304" pitchFamily="18" charset="-128"/>
              </a:rPr>
              <a:t>”LED”</a:t>
            </a:r>
            <a:r>
              <a:rPr lang="ja-JP" altLang="en-US" sz="3600" dirty="0" smtClean="0">
                <a:latin typeface="ＭＳ Ｐ明朝" panose="02020600040205080304" pitchFamily="18" charset="-128"/>
                <a:ea typeface="ＭＳ Ｐ明朝" panose="02020600040205080304" pitchFamily="18" charset="-128"/>
              </a:rPr>
              <a:t>を表したものと認められる。</a:t>
            </a:r>
            <a:endParaRPr lang="en-US" altLang="ja-JP" sz="3600" dirty="0" smtClean="0">
              <a:latin typeface="ＭＳ Ｐ明朝" panose="02020600040205080304" pitchFamily="18" charset="-128"/>
              <a:ea typeface="ＭＳ Ｐ明朝" panose="02020600040205080304" pitchFamily="18" charset="-128"/>
            </a:endParaRPr>
          </a:p>
          <a:p>
            <a:pPr algn="l"/>
            <a:r>
              <a:rPr lang="ja-JP" altLang="en-US" sz="3600" dirty="0" smtClean="0">
                <a:latin typeface="ＭＳ Ｐ明朝" panose="02020600040205080304" pitchFamily="18" charset="-128"/>
                <a:ea typeface="ＭＳ Ｐ明朝" panose="02020600040205080304" pitchFamily="18" charset="-128"/>
              </a:rPr>
              <a:t>（中略）</a:t>
            </a:r>
            <a:endParaRPr lang="en-US" altLang="ja-JP" sz="3600" dirty="0" smtClean="0">
              <a:latin typeface="ＭＳ Ｐ明朝" panose="02020600040205080304" pitchFamily="18" charset="-128"/>
              <a:ea typeface="ＭＳ Ｐ明朝" panose="02020600040205080304" pitchFamily="18" charset="-128"/>
            </a:endParaRPr>
          </a:p>
          <a:p>
            <a:pPr algn="l"/>
            <a:r>
              <a:rPr lang="ja-JP" altLang="en-US" sz="3600" dirty="0" smtClean="0">
                <a:latin typeface="ＭＳ Ｐ明朝" panose="02020600040205080304" pitchFamily="18" charset="-128"/>
                <a:ea typeface="ＭＳ Ｐ明朝" panose="02020600040205080304" pitchFamily="18" charset="-128"/>
              </a:rPr>
              <a:t>　資料や情報が錯綜しており諸説はあれども、「</a:t>
            </a:r>
            <a:r>
              <a:rPr lang="en-US" altLang="ja-JP" sz="3600" dirty="0" smtClean="0">
                <a:latin typeface="ＭＳ Ｐ明朝" panose="02020600040205080304" pitchFamily="18" charset="-128"/>
                <a:ea typeface="ＭＳ Ｐ明朝" panose="02020600040205080304" pitchFamily="18" charset="-128"/>
              </a:rPr>
              <a:t>LED</a:t>
            </a:r>
            <a:r>
              <a:rPr lang="ja-JP" altLang="en-US" sz="3600" dirty="0" smtClean="0">
                <a:latin typeface="ＭＳ Ｐ明朝" panose="02020600040205080304" pitchFamily="18" charset="-128"/>
                <a:ea typeface="ＭＳ Ｐ明朝" panose="02020600040205080304" pitchFamily="18" charset="-128"/>
              </a:rPr>
              <a:t>」と書かれた本人自筆のサインが発見されたため、それを一次史料として最優先すべきである、との結論に達した。</a:t>
            </a:r>
            <a:endParaRPr lang="en-US" altLang="ja-JP" sz="3600" dirty="0" smtClean="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4296161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タイトル 1"/>
          <p:cNvSpPr txBox="1">
            <a:spLocks/>
          </p:cNvSpPr>
          <p:nvPr/>
        </p:nvSpPr>
        <p:spPr>
          <a:xfrm>
            <a:off x="415496" y="2780928"/>
            <a:ext cx="82296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3600" dirty="0" smtClean="0">
                <a:solidFill>
                  <a:schemeClr val="bg1"/>
                </a:solidFill>
                <a:latin typeface="ＭＳ Ｐ明朝" panose="02020600040205080304" pitchFamily="18" charset="-128"/>
                <a:ea typeface="ＭＳ Ｐ明朝" panose="02020600040205080304" pitchFamily="18" charset="-128"/>
              </a:rPr>
              <a:t>　キタナゴレンジャーの過去の活動をよく精査した結果、ハートレッドの名称における「</a:t>
            </a:r>
            <a:r>
              <a:rPr lang="ja-JP" altLang="en-US" sz="3600" dirty="0">
                <a:solidFill>
                  <a:schemeClr val="bg1"/>
                </a:solidFill>
                <a:latin typeface="ＭＳ Ｐ明朝" panose="02020600040205080304" pitchFamily="18" charset="-128"/>
                <a:ea typeface="ＭＳ Ｐ明朝" panose="02020600040205080304" pitchFamily="18" charset="-128"/>
              </a:rPr>
              <a:t>レッド</a:t>
            </a:r>
            <a:r>
              <a:rPr lang="ja-JP" altLang="en-US" sz="3600" dirty="0" smtClean="0">
                <a:solidFill>
                  <a:schemeClr val="bg1"/>
                </a:solidFill>
                <a:latin typeface="ＭＳ Ｐ明朝" panose="02020600040205080304" pitchFamily="18" charset="-128"/>
                <a:ea typeface="ＭＳ Ｐ明朝" panose="02020600040205080304" pitchFamily="18" charset="-128"/>
              </a:rPr>
              <a:t>」は赤色の意味の</a:t>
            </a:r>
            <a:r>
              <a:rPr lang="en-US" altLang="ja-JP" sz="3600" dirty="0" smtClean="0">
                <a:solidFill>
                  <a:schemeClr val="bg1"/>
                </a:solidFill>
                <a:latin typeface="ＭＳ Ｐ明朝" panose="02020600040205080304" pitchFamily="18" charset="-128"/>
                <a:ea typeface="ＭＳ Ｐ明朝" panose="02020600040205080304" pitchFamily="18" charset="-128"/>
              </a:rPr>
              <a:t>”RED”</a:t>
            </a:r>
            <a:r>
              <a:rPr lang="ja-JP" altLang="en-US" sz="3600" dirty="0" smtClean="0">
                <a:solidFill>
                  <a:schemeClr val="bg1"/>
                </a:solidFill>
                <a:latin typeface="ＭＳ Ｐ明朝" panose="02020600040205080304" pitchFamily="18" charset="-128"/>
                <a:ea typeface="ＭＳ Ｐ明朝" panose="02020600040205080304" pitchFamily="18" charset="-128"/>
              </a:rPr>
              <a:t>ではなく、発光ダイオードの</a:t>
            </a:r>
            <a:r>
              <a:rPr lang="en-US" altLang="ja-JP" sz="3600" dirty="0" smtClean="0">
                <a:solidFill>
                  <a:schemeClr val="bg1"/>
                </a:solidFill>
                <a:latin typeface="ＭＳ Ｐ明朝" panose="02020600040205080304" pitchFamily="18" charset="-128"/>
                <a:ea typeface="ＭＳ Ｐ明朝" panose="02020600040205080304" pitchFamily="18" charset="-128"/>
              </a:rPr>
              <a:t>”LED”</a:t>
            </a:r>
            <a:r>
              <a:rPr lang="ja-JP" altLang="en-US" sz="3600" dirty="0" smtClean="0">
                <a:solidFill>
                  <a:schemeClr val="bg1"/>
                </a:solidFill>
                <a:latin typeface="ＭＳ Ｐ明朝" panose="02020600040205080304" pitchFamily="18" charset="-128"/>
                <a:ea typeface="ＭＳ Ｐ明朝" panose="02020600040205080304" pitchFamily="18" charset="-128"/>
              </a:rPr>
              <a:t>を表したものと認められる。</a:t>
            </a:r>
            <a:endParaRPr lang="en-US" altLang="ja-JP" sz="3600" dirty="0" smtClean="0">
              <a:solidFill>
                <a:schemeClr val="bg1"/>
              </a:solidFill>
              <a:latin typeface="ＭＳ Ｐ明朝" panose="02020600040205080304" pitchFamily="18" charset="-128"/>
              <a:ea typeface="ＭＳ Ｐ明朝" panose="02020600040205080304" pitchFamily="18" charset="-128"/>
            </a:endParaRPr>
          </a:p>
          <a:p>
            <a:pPr algn="l"/>
            <a:r>
              <a:rPr lang="ja-JP" altLang="en-US" sz="3600" dirty="0" smtClean="0">
                <a:latin typeface="ＭＳ Ｐ明朝" panose="02020600040205080304" pitchFamily="18" charset="-128"/>
                <a:ea typeface="ＭＳ Ｐ明朝" panose="02020600040205080304" pitchFamily="18" charset="-128"/>
              </a:rPr>
              <a:t>（中略）</a:t>
            </a:r>
            <a:endParaRPr lang="en-US" altLang="ja-JP" sz="3600" dirty="0" smtClean="0">
              <a:latin typeface="ＭＳ Ｐ明朝" panose="02020600040205080304" pitchFamily="18" charset="-128"/>
              <a:ea typeface="ＭＳ Ｐ明朝" panose="02020600040205080304" pitchFamily="18" charset="-128"/>
            </a:endParaRPr>
          </a:p>
          <a:p>
            <a:pPr algn="l"/>
            <a:r>
              <a:rPr lang="ja-JP" altLang="en-US" sz="3600" dirty="0" smtClean="0">
                <a:latin typeface="ＭＳ Ｐ明朝" panose="02020600040205080304" pitchFamily="18" charset="-128"/>
                <a:ea typeface="ＭＳ Ｐ明朝" panose="02020600040205080304" pitchFamily="18" charset="-128"/>
              </a:rPr>
              <a:t>　資料や情報が錯綜しており諸説はあれども、「</a:t>
            </a:r>
            <a:r>
              <a:rPr lang="en-US" altLang="ja-JP" sz="3600" dirty="0" smtClean="0">
                <a:latin typeface="ＭＳ Ｐ明朝" panose="02020600040205080304" pitchFamily="18" charset="-128"/>
                <a:ea typeface="ＭＳ Ｐ明朝" panose="02020600040205080304" pitchFamily="18" charset="-128"/>
              </a:rPr>
              <a:t>LED</a:t>
            </a:r>
            <a:r>
              <a:rPr lang="ja-JP" altLang="en-US" sz="3600" dirty="0" smtClean="0">
                <a:latin typeface="ＭＳ Ｐ明朝" panose="02020600040205080304" pitchFamily="18" charset="-128"/>
                <a:ea typeface="ＭＳ Ｐ明朝" panose="02020600040205080304" pitchFamily="18" charset="-128"/>
              </a:rPr>
              <a:t>」と書かれた本人自筆のサインが発見されたため、それを一次史料として最優先すべきである、との結論に達した。</a:t>
            </a:r>
            <a:endParaRPr lang="en-US" altLang="ja-JP" sz="3600" dirty="0" smtClean="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1052748763"/>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1811</TotalTime>
  <Words>249</Words>
  <Application>Microsoft Office PowerPoint</Application>
  <PresentationFormat>画面に合わせる (4:3)</PresentationFormat>
  <Paragraphs>68</Paragraphs>
  <Slides>30</Slides>
  <Notes>1</Notes>
  <HiddenSlides>0</HiddenSlides>
  <MMClips>0</MMClips>
  <ScaleCrop>false</ScaleCrop>
  <HeadingPairs>
    <vt:vector size="4" baseType="variant">
      <vt:variant>
        <vt:lpstr>テーマ</vt:lpstr>
      </vt:variant>
      <vt:variant>
        <vt:i4>1</vt:i4>
      </vt:variant>
      <vt:variant>
        <vt:lpstr>スライド タイトル</vt:lpstr>
      </vt:variant>
      <vt:variant>
        <vt:i4>30</vt:i4>
      </vt:variant>
    </vt:vector>
  </HeadingPairs>
  <TitlesOfParts>
    <vt:vector size="31" baseType="lpstr">
      <vt:lpstr>1_Office テーマ</vt:lpstr>
      <vt:lpstr>コンプライアンス ・ヒーロー</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terazawa</dc:creator>
  <cp:lastModifiedBy>terazawa</cp:lastModifiedBy>
  <cp:revision>165</cp:revision>
  <dcterms:created xsi:type="dcterms:W3CDTF">2015-07-04T07:40:01Z</dcterms:created>
  <dcterms:modified xsi:type="dcterms:W3CDTF">2025-01-30T08:18:10Z</dcterms:modified>
</cp:coreProperties>
</file>